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3" r:id="rId2"/>
    <p:sldMasterId id="2147483669" r:id="rId3"/>
    <p:sldMasterId id="2147483673" r:id="rId4"/>
    <p:sldMasterId id="2147483687" r:id="rId5"/>
    <p:sldMasterId id="2147483691" r:id="rId6"/>
    <p:sldMasterId id="2147483695" r:id="rId7"/>
  </p:sldMasterIdLst>
  <p:notesMasterIdLst>
    <p:notesMasterId r:id="rId84"/>
  </p:notesMasterIdLst>
  <p:sldIdLst>
    <p:sldId id="426" r:id="rId8"/>
    <p:sldId id="354" r:id="rId9"/>
    <p:sldId id="339" r:id="rId10"/>
    <p:sldId id="340" r:id="rId11"/>
    <p:sldId id="356" r:id="rId12"/>
    <p:sldId id="341" r:id="rId13"/>
    <p:sldId id="345" r:id="rId14"/>
    <p:sldId id="346" r:id="rId15"/>
    <p:sldId id="266" r:id="rId16"/>
    <p:sldId id="350" r:id="rId17"/>
    <p:sldId id="348" r:id="rId18"/>
    <p:sldId id="353" r:id="rId19"/>
    <p:sldId id="362" r:id="rId20"/>
    <p:sldId id="363" r:id="rId21"/>
    <p:sldId id="410" r:id="rId22"/>
    <p:sldId id="365" r:id="rId23"/>
    <p:sldId id="361" r:id="rId24"/>
    <p:sldId id="364" r:id="rId25"/>
    <p:sldId id="409" r:id="rId26"/>
    <p:sldId id="366" r:id="rId27"/>
    <p:sldId id="371" r:id="rId28"/>
    <p:sldId id="406" r:id="rId29"/>
    <p:sldId id="407" r:id="rId30"/>
    <p:sldId id="405" r:id="rId31"/>
    <p:sldId id="412" r:id="rId32"/>
    <p:sldId id="367" r:id="rId33"/>
    <p:sldId id="368" r:id="rId34"/>
    <p:sldId id="369" r:id="rId35"/>
    <p:sldId id="370" r:id="rId36"/>
    <p:sldId id="411" r:id="rId37"/>
    <p:sldId id="372" r:id="rId38"/>
    <p:sldId id="415" r:id="rId39"/>
    <p:sldId id="373" r:id="rId40"/>
    <p:sldId id="374" r:id="rId41"/>
    <p:sldId id="375" r:id="rId42"/>
    <p:sldId id="376" r:id="rId43"/>
    <p:sldId id="377" r:id="rId44"/>
    <p:sldId id="378" r:id="rId45"/>
    <p:sldId id="379" r:id="rId46"/>
    <p:sldId id="413" r:id="rId47"/>
    <p:sldId id="404" r:id="rId48"/>
    <p:sldId id="380" r:id="rId49"/>
    <p:sldId id="381" r:id="rId50"/>
    <p:sldId id="420" r:id="rId51"/>
    <p:sldId id="382" r:id="rId52"/>
    <p:sldId id="383" r:id="rId53"/>
    <p:sldId id="384" r:id="rId54"/>
    <p:sldId id="385" r:id="rId55"/>
    <p:sldId id="386" r:id="rId56"/>
    <p:sldId id="421" r:id="rId57"/>
    <p:sldId id="387" r:id="rId58"/>
    <p:sldId id="423" r:id="rId59"/>
    <p:sldId id="425" r:id="rId60"/>
    <p:sldId id="422" r:id="rId61"/>
    <p:sldId id="424" r:id="rId62"/>
    <p:sldId id="418" r:id="rId63"/>
    <p:sldId id="419" r:id="rId64"/>
    <p:sldId id="417" r:id="rId65"/>
    <p:sldId id="388" r:id="rId66"/>
    <p:sldId id="416" r:id="rId67"/>
    <p:sldId id="389" r:id="rId68"/>
    <p:sldId id="390" r:id="rId69"/>
    <p:sldId id="391" r:id="rId70"/>
    <p:sldId id="392" r:id="rId71"/>
    <p:sldId id="393" r:id="rId72"/>
    <p:sldId id="403" r:id="rId73"/>
    <p:sldId id="414" r:id="rId74"/>
    <p:sldId id="395" r:id="rId75"/>
    <p:sldId id="396" r:id="rId76"/>
    <p:sldId id="402" r:id="rId77"/>
    <p:sldId id="397" r:id="rId78"/>
    <p:sldId id="398" r:id="rId79"/>
    <p:sldId id="399" r:id="rId80"/>
    <p:sldId id="400" r:id="rId81"/>
    <p:sldId id="408" r:id="rId82"/>
    <p:sldId id="401" r:id="rId83"/>
  </p:sldIdLst>
  <p:sldSz cx="9144000" cy="6858000" type="screen4x3"/>
  <p:notesSz cx="6797675" cy="9926638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3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613" autoAdjust="0"/>
  </p:normalViewPr>
  <p:slideViewPr>
    <p:cSldViewPr>
      <p:cViewPr>
        <p:scale>
          <a:sx n="80" d="100"/>
          <a:sy n="80" d="100"/>
        </p:scale>
        <p:origin x="-2418" y="-4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slide" Target="slides/slide69.xml"/><Relationship Id="rId8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8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9691" y="0"/>
            <a:ext cx="2946400" cy="496888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AB6F79E-0750-49AC-A90B-70F167FF05E5}" type="datetimeFigureOut">
              <a:rPr lang="sv-SE"/>
              <a:pPr>
                <a:defRPr/>
              </a:pPr>
              <a:t>2017-05-24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7" tIns="45708" rIns="91417" bIns="45708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3" y="4714878"/>
            <a:ext cx="5438775" cy="4467225"/>
          </a:xfrm>
          <a:prstGeom prst="rect">
            <a:avLst/>
          </a:prstGeom>
        </p:spPr>
        <p:txBody>
          <a:bodyPr vert="horz" lIns="91417" tIns="45708" rIns="91417" bIns="45708" rtlCol="0"/>
          <a:lstStyle/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  <a:endParaRPr lang="sv-SE" noProof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166"/>
            <a:ext cx="2946400" cy="496887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9691" y="9428166"/>
            <a:ext cx="2946400" cy="496887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460EF7E-B380-4883-A845-B426AD26D1C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79054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Platshållare för bildobjekt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0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v-SE" dirty="0" smtClean="0"/>
          </a:p>
        </p:txBody>
      </p:sp>
      <p:sp>
        <p:nvSpPr>
          <p:cNvPr id="7171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6925892-587B-454B-A621-6295BC151475}" type="slidenum">
              <a:rPr lang="sv-SE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sv-S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9EA8-9869-453A-AD57-321BD72C9B27}" type="slidenum">
              <a:rPr lang="sv-SE" smtClean="0"/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8238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9EA8-9869-453A-AD57-321BD72C9B27}" type="slidenum">
              <a:rPr lang="sv-SE" smtClean="0"/>
              <a:t>49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6148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9EA8-9869-453A-AD57-321BD72C9B27}" type="slidenum">
              <a:rPr lang="sv-SE" smtClean="0"/>
              <a:t>50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9325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9EA8-9869-453A-AD57-321BD72C9B27}" type="slidenum">
              <a:rPr lang="sv-SE" smtClean="0"/>
              <a:t>51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99507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9EA8-9869-453A-AD57-321BD72C9B27}" type="slidenum">
              <a:rPr lang="sv-SE" smtClean="0"/>
              <a:t>53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0327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9EA8-9869-453A-AD57-321BD72C9B27}" type="slidenum">
              <a:rPr lang="sv-SE" smtClean="0"/>
              <a:t>54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6727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9EA8-9869-453A-AD57-321BD72C9B27}" type="slidenum">
              <a:rPr lang="sv-SE" smtClean="0"/>
              <a:t>55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29004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9EA8-9869-453A-AD57-321BD72C9B27}" type="slidenum">
              <a:rPr lang="sv-SE" smtClean="0"/>
              <a:t>56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57083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9EA8-9869-453A-AD57-321BD72C9B27}" type="slidenum">
              <a:rPr lang="sv-SE" smtClean="0"/>
              <a:t>57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35719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9EA8-9869-453A-AD57-321BD72C9B27}" type="slidenum">
              <a:rPr lang="sv-SE" smtClean="0"/>
              <a:t>58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085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dirty="0" smtClean="0"/>
              <a:t>Fotograf</a:t>
            </a:r>
            <a:r>
              <a:rPr lang="sv-SE" dirty="0"/>
              <a:t>: Hannes Söderlund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C19DC-84A7-4597-B98F-A6CFE46080CB}" type="slidenum">
              <a:rPr lang="sv-SE" smtClean="0">
                <a:solidFill>
                  <a:prstClr val="black"/>
                </a:solidFill>
              </a:rPr>
              <a:pPr/>
              <a:t>4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578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9EA8-9869-453A-AD57-321BD72C9B27}" type="slidenum">
              <a:rPr lang="sv-SE" smtClean="0"/>
              <a:t>59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23797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9EA8-9869-453A-AD57-321BD72C9B27}" type="slidenum">
              <a:rPr lang="sv-SE" smtClean="0"/>
              <a:t>60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68118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60EF7E-B380-4883-A845-B426AD26D1C4}" type="slidenum">
              <a:rPr lang="sv-SE" smtClean="0"/>
              <a:pPr>
                <a:defRPr/>
              </a:pPr>
              <a:t>65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67345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60EF7E-B380-4883-A845-B426AD26D1C4}" type="slidenum">
              <a:rPr lang="sv-SE" smtClean="0"/>
              <a:pPr>
                <a:defRPr/>
              </a:pPr>
              <a:t>75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2133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60EF7E-B380-4883-A845-B426AD26D1C4}" type="slidenum">
              <a:rPr lang="sv-SE" smtClean="0"/>
              <a:pPr>
                <a:defRPr/>
              </a:pPr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3197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60EF7E-B380-4883-A845-B426AD26D1C4}" type="slidenum">
              <a:rPr lang="sv-SE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75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60EF7E-B380-4883-A845-B426AD26D1C4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4334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60EF7E-B380-4883-A845-B426AD26D1C4}" type="slidenum">
              <a:rPr lang="sv-SE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511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60EF7E-B380-4883-A845-B426AD26D1C4}" type="slidenum">
              <a:rPr lang="sv-SE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273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60EF7E-B380-4883-A845-B426AD26D1C4}" type="slidenum">
              <a:rPr lang="sv-SE" smtClean="0"/>
              <a:pPr>
                <a:defRPr/>
              </a:pPr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7044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60EF7E-B380-4883-A845-B426AD26D1C4}" type="slidenum">
              <a:rPr lang="sv-SE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75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915816" y="2141984"/>
            <a:ext cx="577098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11"/>
          </p:nvPr>
        </p:nvSpPr>
        <p:spPr>
          <a:xfrm>
            <a:off x="2916238" y="3357563"/>
            <a:ext cx="5759450" cy="1295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4" name="Platshållare för datum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Datum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45232" y="274638"/>
            <a:ext cx="77152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45232" y="1600200"/>
            <a:ext cx="7715200" cy="4439547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89169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27584" y="4406900"/>
            <a:ext cx="745110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27584" y="2906713"/>
            <a:ext cx="7451105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525090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140200" cy="6858000"/>
          </a:xfrm>
        </p:spPr>
        <p:txBody>
          <a:bodyPr/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5904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39552" y="1535113"/>
            <a:ext cx="396044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39552" y="2174875"/>
            <a:ext cx="3960440" cy="38464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788024" y="1535113"/>
            <a:ext cx="3898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788024" y="2174875"/>
            <a:ext cx="3898776" cy="38464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00431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8568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866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sv-S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327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9553" y="273050"/>
            <a:ext cx="331236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51920" y="273051"/>
            <a:ext cx="4834880" cy="57482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539553" y="1435101"/>
            <a:ext cx="3312368" cy="45861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36619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43608" y="4800600"/>
            <a:ext cx="6696744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043608" y="612775"/>
            <a:ext cx="6696744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043608" y="5367338"/>
            <a:ext cx="6696744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409291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539552" y="1600201"/>
            <a:ext cx="8147248" cy="4421088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88295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915816" y="274638"/>
            <a:ext cx="555496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2915816" y="1628800"/>
            <a:ext cx="555496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Datum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 flipH="1">
            <a:off x="0" y="0"/>
            <a:ext cx="3491880" cy="6858000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 rot="16200000">
            <a:off x="3792525" y="680083"/>
            <a:ext cx="6009456" cy="5746650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3148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Rubrik, innehåll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0" y="908050"/>
            <a:ext cx="4356589" cy="84455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0" y="1981200"/>
            <a:ext cx="2107223" cy="389572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819900" y="1981200"/>
            <a:ext cx="2108689" cy="389572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1137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915816" y="2141984"/>
            <a:ext cx="577098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11"/>
          </p:nvPr>
        </p:nvSpPr>
        <p:spPr>
          <a:xfrm>
            <a:off x="2916238" y="3357563"/>
            <a:ext cx="5759450" cy="1295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4" name="Platshållare för datum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white"/>
                </a:solidFill>
              </a:rPr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3839761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915816" y="274638"/>
            <a:ext cx="555496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2915816" y="1628800"/>
            <a:ext cx="555496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white"/>
                </a:solidFill>
              </a:rPr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506968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843808" y="0"/>
            <a:ext cx="6300192" cy="6858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dirty="0" smtClean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sv-SE">
                <a:solidFill>
                  <a:prstClr val="white"/>
                </a:solidFill>
              </a:rPr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151207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488A-8716-438B-9CE4-367226AE689A}" type="datetimeFigureOut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2017-05-24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0C6FD-ADD6-40E4-B6AF-5B5A94BBE2D3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9547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915816" y="2141984"/>
            <a:ext cx="577098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11"/>
          </p:nvPr>
        </p:nvSpPr>
        <p:spPr>
          <a:xfrm>
            <a:off x="2916238" y="3357563"/>
            <a:ext cx="5759450" cy="1295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4" name="Platshållare för datum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white"/>
                </a:solidFill>
              </a:rPr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2711554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915816" y="274638"/>
            <a:ext cx="555496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2915816" y="1628800"/>
            <a:ext cx="555496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white"/>
                </a:solidFill>
              </a:rPr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2559304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843808" y="0"/>
            <a:ext cx="6300192" cy="6858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dirty="0" smtClean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sv-SE">
                <a:solidFill>
                  <a:prstClr val="white"/>
                </a:solidFill>
              </a:rPr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547062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C59C6-25F4-4D4A-BFB4-64AB2D63C9FF}" type="datetimeFigureOut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2017-05-24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18920-401F-407E-8AA9-24CE5D9ACEBC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350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843808" y="0"/>
            <a:ext cx="6300192" cy="6858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dirty="0" smtClean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sv-SE"/>
              <a:t>Datum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C7DE9-881D-459F-BB7E-E055328D601C}" type="datetimeFigureOut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2017-05-24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7B1F5-E9B5-42C5-890D-4B7A2B7000BC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835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574D1-0A0E-47E7-811C-88ABB8E1ACBF}" type="datetimeFigureOut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2017-05-24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BDA5C-9D4E-4EAB-B822-F9C8D66353C9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1642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372B7-4F30-4EA2-9682-F7CF1ACDA679}" type="datetimeFigureOut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2017-05-24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403F6-9F9F-4E0B-82D8-9D7798B5FF83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72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B5E64-73D9-44DB-8D3D-440DDC55EFAF}" type="datetimeFigureOut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2017-05-24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63A05-FFCD-494A-88F3-DDC1FFE2A012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86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3C225-605E-4069-B587-90A6E5838749}" type="datetimeFigureOut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2017-05-24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BB396-34A5-4790-9BDF-9E88A3333F37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850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488A-8716-438B-9CE4-367226AE689A}" type="datetimeFigureOut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2017-05-24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C6FD-ADD6-40E4-B6AF-5B5A94BBE2D3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3227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19B9F-0A19-453D-BF47-BCE877A57A6E}" type="datetimeFigureOut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2017-05-24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A7049-FFF0-4B18-9225-2F2E8BCC08EC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8906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59637-E94C-4A48-B8D3-F635B5555F54}" type="datetimeFigureOut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2017-05-24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7DEC2-0750-4DF1-9F19-F7A0FF07F150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7768A-4411-4ACE-976B-CDDC199CF980}" type="datetimeFigureOut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2017-05-24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41F84-A5FE-4FF4-BBDF-956CBDD8EED7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8687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CCC56-BD99-44DB-8547-3732C036F27D}" type="datetimeFigureOut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2017-05-24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D2E79-C870-457B-BADB-A07A5D8F2F0D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09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2987824" y="274638"/>
            <a:ext cx="555496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2987824" y="1628800"/>
            <a:ext cx="555496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pPr>
              <a:defRPr/>
            </a:pPr>
            <a:r>
              <a:rPr lang="sv-SE" smtClean="0"/>
              <a:t>Datum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726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843808" y="0"/>
            <a:ext cx="6300192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pPr>
              <a:defRPr/>
            </a:pPr>
            <a:r>
              <a:rPr lang="sv-SE" smtClean="0"/>
              <a:t>Datum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651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915816" y="2141984"/>
            <a:ext cx="577098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11"/>
          </p:nvPr>
        </p:nvSpPr>
        <p:spPr>
          <a:xfrm>
            <a:off x="2916238" y="3357563"/>
            <a:ext cx="5759450" cy="1295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4" name="Platshållare för datum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white"/>
                </a:solidFill>
              </a:rPr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3925090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915816" y="274638"/>
            <a:ext cx="555496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2915816" y="1628800"/>
            <a:ext cx="555496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>
                <a:solidFill>
                  <a:prstClr val="white"/>
                </a:solidFill>
              </a:rPr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1307474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843808" y="0"/>
            <a:ext cx="6300192" cy="6858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dirty="0" smtClean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sv-SE">
                <a:solidFill>
                  <a:prstClr val="white"/>
                </a:solidFill>
              </a:rPr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1268544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27584" y="737121"/>
            <a:ext cx="7630616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03648" y="2492896"/>
            <a:ext cx="661682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01262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http://komin.malmo.se/images/18.3ee521181126c667a2280005496/Vitt-liggande%2Bsemi1+kopia.gif"/>
          <p:cNvPicPr>
            <a:picLocks noChangeAspect="1" noChangeArrowheads="1"/>
          </p:cNvPicPr>
          <p:nvPr/>
        </p:nvPicPr>
        <p:blipFill>
          <a:blip r:embed="rId5">
            <a:lum bright="70000" contrast="-70000"/>
          </a:blip>
          <a:srcRect/>
          <a:stretch>
            <a:fillRect/>
          </a:stretch>
        </p:blipFill>
        <p:spPr bwMode="auto">
          <a:xfrm>
            <a:off x="-147638" y="-100013"/>
            <a:ext cx="2836863" cy="252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4" descr="http://komin.malmo.se/images/18.3ee521181126c667a2280006222/Negativlogga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36000" y="5544000"/>
            <a:ext cx="720000" cy="93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ruta 6"/>
          <p:cNvSpPr txBox="1">
            <a:spLocks noChangeArrowheads="1"/>
          </p:cNvSpPr>
          <p:nvPr/>
        </p:nvSpPr>
        <p:spPr bwMode="auto">
          <a:xfrm>
            <a:off x="34925" y="2289175"/>
            <a:ext cx="2178050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4000" b="1" dirty="0">
                <a:latin typeface="Myriad Pro" pitchFamily="34" charset="0"/>
              </a:rPr>
              <a:t>TROMP</a:t>
            </a:r>
          </a:p>
        </p:txBody>
      </p:sp>
      <p:sp>
        <p:nvSpPr>
          <p:cNvPr id="1029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2916238" y="274638"/>
            <a:ext cx="5770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RUBRIK</a:t>
            </a:r>
          </a:p>
        </p:txBody>
      </p:sp>
      <p:sp>
        <p:nvSpPr>
          <p:cNvPr id="1030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2916238" y="1639888"/>
            <a:ext cx="577056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 b="1" dirty="0" smtClean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sv-SE"/>
              <a:t>Datum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Myriad Pro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Myriad Pro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Myriad Pro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Myriad Pro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Myriad Pro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Myriad Pro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Myriad Pro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Myriad Pro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komin.malmo.se/images/18.3ee521181126c667a2280005496/Vitt-liggande%2Bsemi1+kopi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294" y="-99392"/>
            <a:ext cx="2836407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http://komin.malmo.se/images/18.3ee521181126c667a2280006222/Negativlogg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436" y="5229226"/>
            <a:ext cx="11049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ruta 6"/>
          <p:cNvSpPr txBox="1">
            <a:spLocks noChangeArrowheads="1"/>
          </p:cNvSpPr>
          <p:nvPr/>
        </p:nvSpPr>
        <p:spPr bwMode="auto">
          <a:xfrm>
            <a:off x="118583" y="2276872"/>
            <a:ext cx="21770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4000" b="1" dirty="0">
                <a:solidFill>
                  <a:schemeClr val="tx1"/>
                </a:solidFill>
                <a:latin typeface="Myriad Pro" pitchFamily="34" charset="0"/>
              </a:rPr>
              <a:t>TROMP</a:t>
            </a:r>
          </a:p>
        </p:txBody>
      </p:sp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2915816" y="274638"/>
            <a:ext cx="57709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2915816" y="1600200"/>
            <a:ext cx="577098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sv-SE" smtClean="0"/>
              <a:t>Datum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94688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http://komin.malmo.se/images/18.3ee521181126c667a2280005496/Vitt-liggande%2Bsemi1+kopia.gif"/>
          <p:cNvPicPr>
            <a:picLocks noChangeAspect="1" noChangeArrowheads="1"/>
          </p:cNvPicPr>
          <p:nvPr/>
        </p:nvPicPr>
        <p:blipFill>
          <a:blip r:embed="rId5">
            <a:lum bright="70000" contrast="-70000"/>
          </a:blip>
          <a:srcRect/>
          <a:stretch>
            <a:fillRect/>
          </a:stretch>
        </p:blipFill>
        <p:spPr bwMode="auto">
          <a:xfrm>
            <a:off x="-147638" y="-100013"/>
            <a:ext cx="2836863" cy="252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ruta 6"/>
          <p:cNvSpPr txBox="1">
            <a:spLocks noChangeArrowheads="1"/>
          </p:cNvSpPr>
          <p:nvPr/>
        </p:nvSpPr>
        <p:spPr bwMode="auto">
          <a:xfrm>
            <a:off x="34925" y="2289175"/>
            <a:ext cx="2178050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4000" b="1" dirty="0">
                <a:solidFill>
                  <a:prstClr val="white"/>
                </a:solidFill>
                <a:latin typeface="Myriad Pro" pitchFamily="34" charset="0"/>
              </a:rPr>
              <a:t>TROMP</a:t>
            </a:r>
          </a:p>
        </p:txBody>
      </p:sp>
      <p:sp>
        <p:nvSpPr>
          <p:cNvPr id="1029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2916238" y="274638"/>
            <a:ext cx="5770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RUBRIK</a:t>
            </a:r>
          </a:p>
        </p:txBody>
      </p:sp>
      <p:sp>
        <p:nvSpPr>
          <p:cNvPr id="1030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2916238" y="1639888"/>
            <a:ext cx="577056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 b="1" dirty="0" smtClean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sv-SE">
                <a:solidFill>
                  <a:prstClr val="white"/>
                </a:solidFill>
              </a:rPr>
              <a:t>Datum</a:t>
            </a:r>
          </a:p>
        </p:txBody>
      </p:sp>
      <p:pic>
        <p:nvPicPr>
          <p:cNvPr id="8" name="e19457f0-7884-4344-825b-9116774c08fc" descr="7064F2CD-8AB8-4CD6-8A88-877787CA510A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8424" y="5920610"/>
            <a:ext cx="504056" cy="67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98937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Myriad Pro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Myriad Pro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Myriad Pro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Myriad Pro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Myriad Pro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Myriad Pro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Myriad Pro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Myriad Pro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19457f0-7884-4344-825b-9116774c08fc" descr="7064F2CD-8AB8-4CD6-8A88-877787CA510A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388424" y="5920610"/>
            <a:ext cx="504056" cy="67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39552" y="1600200"/>
            <a:ext cx="814724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53104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http://komin.malmo.se/images/18.3ee521181126c667a2280005496/Vitt-liggande%2Bsemi1+kopia.gif"/>
          <p:cNvPicPr>
            <a:picLocks noChangeAspect="1" noChangeArrowheads="1"/>
          </p:cNvPicPr>
          <p:nvPr/>
        </p:nvPicPr>
        <p:blipFill>
          <a:blip r:embed="rId6">
            <a:lum bright="70000" contrast="-70000"/>
          </a:blip>
          <a:srcRect/>
          <a:stretch>
            <a:fillRect/>
          </a:stretch>
        </p:blipFill>
        <p:spPr bwMode="auto">
          <a:xfrm>
            <a:off x="-147638" y="-100013"/>
            <a:ext cx="2836863" cy="252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ruta 6"/>
          <p:cNvSpPr txBox="1">
            <a:spLocks noChangeArrowheads="1"/>
          </p:cNvSpPr>
          <p:nvPr/>
        </p:nvSpPr>
        <p:spPr bwMode="auto">
          <a:xfrm>
            <a:off x="34925" y="2289175"/>
            <a:ext cx="2178050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4000" b="1" dirty="0">
                <a:solidFill>
                  <a:prstClr val="white"/>
                </a:solidFill>
                <a:latin typeface="Myriad Pro" pitchFamily="34" charset="0"/>
              </a:rPr>
              <a:t>TROMP</a:t>
            </a:r>
          </a:p>
        </p:txBody>
      </p:sp>
      <p:sp>
        <p:nvSpPr>
          <p:cNvPr id="1029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2916238" y="274638"/>
            <a:ext cx="5770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RUBRIK</a:t>
            </a:r>
          </a:p>
        </p:txBody>
      </p:sp>
      <p:sp>
        <p:nvSpPr>
          <p:cNvPr id="1030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2916238" y="1639888"/>
            <a:ext cx="577056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 b="1" dirty="0" smtClean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sv-SE">
                <a:solidFill>
                  <a:prstClr val="white"/>
                </a:solidFill>
              </a:rPr>
              <a:t>Datum</a:t>
            </a:r>
          </a:p>
        </p:txBody>
      </p:sp>
      <p:pic>
        <p:nvPicPr>
          <p:cNvPr id="8" name="e19457f0-7884-4344-825b-9116774c08fc" descr="7064F2CD-8AB8-4CD6-8A88-877787CA510A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8424" y="5920610"/>
            <a:ext cx="504056" cy="67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52627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707" r:id="rId4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Myriad Pro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Myriad Pro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Myriad Pro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Myriad Pro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Myriad Pro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Myriad Pro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Myriad Pro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Myriad Pro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http://komin.malmo.se/images/18.3ee521181126c667a2280005496/Vitt-liggande%2Bsemi1+kopia.gif"/>
          <p:cNvPicPr>
            <a:picLocks noChangeAspect="1" noChangeArrowheads="1"/>
          </p:cNvPicPr>
          <p:nvPr/>
        </p:nvPicPr>
        <p:blipFill>
          <a:blip r:embed="rId5">
            <a:lum bright="70000" contrast="-70000"/>
          </a:blip>
          <a:srcRect/>
          <a:stretch>
            <a:fillRect/>
          </a:stretch>
        </p:blipFill>
        <p:spPr bwMode="auto">
          <a:xfrm>
            <a:off x="-147638" y="-100013"/>
            <a:ext cx="2836863" cy="252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ruta 6"/>
          <p:cNvSpPr txBox="1">
            <a:spLocks noChangeArrowheads="1"/>
          </p:cNvSpPr>
          <p:nvPr/>
        </p:nvSpPr>
        <p:spPr bwMode="auto">
          <a:xfrm>
            <a:off x="34925" y="2289175"/>
            <a:ext cx="2178050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4000" b="1" dirty="0">
                <a:solidFill>
                  <a:prstClr val="white"/>
                </a:solidFill>
                <a:latin typeface="Myriad Pro" pitchFamily="34" charset="0"/>
              </a:rPr>
              <a:t>TROMP</a:t>
            </a:r>
          </a:p>
        </p:txBody>
      </p:sp>
      <p:sp>
        <p:nvSpPr>
          <p:cNvPr id="1029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2916238" y="274638"/>
            <a:ext cx="5770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RUBRIK</a:t>
            </a:r>
          </a:p>
        </p:txBody>
      </p:sp>
      <p:sp>
        <p:nvSpPr>
          <p:cNvPr id="1030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2916238" y="1639888"/>
            <a:ext cx="577056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 b="1" dirty="0" smtClean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sv-SE">
                <a:solidFill>
                  <a:prstClr val="white"/>
                </a:solidFill>
              </a:rPr>
              <a:t>Datum</a:t>
            </a:r>
          </a:p>
        </p:txBody>
      </p:sp>
      <p:pic>
        <p:nvPicPr>
          <p:cNvPr id="8" name="e19457f0-7884-4344-825b-9116774c08fc" descr="7064F2CD-8AB8-4CD6-8A88-877787CA510A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8424" y="5920610"/>
            <a:ext cx="504056" cy="67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82064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Myriad Pro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Myriad Pro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Myriad Pro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Myriad Pro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Myriad Pro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Myriad Pro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Myriad Pro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Myriad Pro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1027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9407BD-543C-433B-9B80-0029E5BF3288}" type="datetimeFigureOut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2017-05-24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65144D-3BB7-472F-AC96-8112B38EE106}" type="slidenum">
              <a:rPr lang="sv-S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31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5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13" Type="http://schemas.openxmlformats.org/officeDocument/2006/relationships/image" Target="../media/image92.JPG"/><Relationship Id="rId3" Type="http://schemas.openxmlformats.org/officeDocument/2006/relationships/image" Target="../media/image82.JPG"/><Relationship Id="rId7" Type="http://schemas.openxmlformats.org/officeDocument/2006/relationships/image" Target="../media/image86.JPG"/><Relationship Id="rId12" Type="http://schemas.openxmlformats.org/officeDocument/2006/relationships/image" Target="../media/image91.JPG"/><Relationship Id="rId17" Type="http://schemas.openxmlformats.org/officeDocument/2006/relationships/image" Target="../media/image96.JPG"/><Relationship Id="rId2" Type="http://schemas.openxmlformats.org/officeDocument/2006/relationships/image" Target="../media/image81.JPG"/><Relationship Id="rId16" Type="http://schemas.openxmlformats.org/officeDocument/2006/relationships/image" Target="../media/image95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5.JPG"/><Relationship Id="rId11" Type="http://schemas.openxmlformats.org/officeDocument/2006/relationships/image" Target="../media/image90.JPG"/><Relationship Id="rId5" Type="http://schemas.openxmlformats.org/officeDocument/2006/relationships/image" Target="../media/image84.JPG"/><Relationship Id="rId15" Type="http://schemas.openxmlformats.org/officeDocument/2006/relationships/image" Target="../media/image94.jpeg"/><Relationship Id="rId10" Type="http://schemas.openxmlformats.org/officeDocument/2006/relationships/image" Target="../media/image89.JPG"/><Relationship Id="rId4" Type="http://schemas.openxmlformats.org/officeDocument/2006/relationships/image" Target="../media/image83.JPG"/><Relationship Id="rId9" Type="http://schemas.openxmlformats.org/officeDocument/2006/relationships/image" Target="../media/image88.JPG"/><Relationship Id="rId14" Type="http://schemas.openxmlformats.org/officeDocument/2006/relationships/image" Target="../media/image93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0.JPG"/><Relationship Id="rId4" Type="http://schemas.openxmlformats.org/officeDocument/2006/relationships/image" Target="../media/image9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5.jpe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4"/>
          <a:stretch/>
        </p:blipFill>
        <p:spPr>
          <a:xfrm rot="18917843">
            <a:off x="1602862" y="-754046"/>
            <a:ext cx="2226421" cy="4962354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1" r="41694"/>
          <a:stretch/>
        </p:blipFill>
        <p:spPr>
          <a:xfrm>
            <a:off x="-138224" y="-315416"/>
            <a:ext cx="1668739" cy="5236986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74"/>
          <a:stretch/>
        </p:blipFill>
        <p:spPr>
          <a:xfrm>
            <a:off x="0" y="4274060"/>
            <a:ext cx="2955851" cy="5273524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9" t="40482" r="33932"/>
          <a:stretch/>
        </p:blipFill>
        <p:spPr>
          <a:xfrm flipV="1">
            <a:off x="2843808" y="3772100"/>
            <a:ext cx="760629" cy="3138722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1" r="58753" b="54995"/>
          <a:stretch/>
        </p:blipFill>
        <p:spPr>
          <a:xfrm>
            <a:off x="755576" y="4312458"/>
            <a:ext cx="659219" cy="2356902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4" t="7210" r="22094" b="70007"/>
          <a:stretch/>
        </p:blipFill>
        <p:spPr>
          <a:xfrm flipV="1">
            <a:off x="539552" y="2060848"/>
            <a:ext cx="1650542" cy="1201479"/>
          </a:xfrm>
          <a:prstGeom prst="rect">
            <a:avLst/>
          </a:prstGeom>
        </p:spPr>
      </p:pic>
      <p:sp>
        <p:nvSpPr>
          <p:cNvPr id="13" name="Rubrik 9"/>
          <p:cNvSpPr>
            <a:spLocks noGrp="1"/>
          </p:cNvSpPr>
          <p:nvPr>
            <p:ph type="title"/>
          </p:nvPr>
        </p:nvSpPr>
        <p:spPr>
          <a:xfrm>
            <a:off x="2987824" y="1052736"/>
            <a:ext cx="5905500" cy="3441700"/>
          </a:xfrm>
        </p:spPr>
        <p:txBody>
          <a:bodyPr>
            <a:normAutofit/>
          </a:bodyPr>
          <a:lstStyle/>
          <a:p>
            <a:r>
              <a:rPr lang="sv-SE" sz="6600" dirty="0" err="1" smtClean="0">
                <a:latin typeface="Myriad Pro" pitchFamily="34" charset="0"/>
              </a:rPr>
              <a:t>Mobility</a:t>
            </a:r>
            <a:r>
              <a:rPr lang="sv-SE" sz="6600" dirty="0" smtClean="0">
                <a:latin typeface="Myriad Pro" pitchFamily="34" charset="0"/>
              </a:rPr>
              <a:t> </a:t>
            </a:r>
            <a:r>
              <a:rPr lang="sv-SE" sz="6600" dirty="0" smtClean="0">
                <a:latin typeface="Myriad Pro" pitchFamily="34" charset="0"/>
              </a:rPr>
              <a:t>Week Malmö 2016</a:t>
            </a:r>
            <a:endParaRPr lang="sv-SE" dirty="0" smtClean="0">
              <a:latin typeface="Myriad Pro" pitchFamily="34" charset="0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6224216" y="4972129"/>
            <a:ext cx="2379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v-SE" sz="2400" dirty="0" smtClean="0">
                <a:latin typeface="Myriad Pro" pitchFamily="34" charset="0"/>
              </a:rPr>
              <a:t>Oslo 23 maj 2017</a:t>
            </a:r>
            <a:endParaRPr lang="sv-SE" sz="2400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500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0"/>
    </mc:Choice>
    <mc:Fallback>
      <p:transition spd="slow" advTm="171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-180528" y="-243408"/>
            <a:ext cx="9721080" cy="74168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sp>
        <p:nvSpPr>
          <p:cNvPr id="4" name="Rubrik 1"/>
          <p:cNvSpPr txBox="1">
            <a:spLocks/>
          </p:cNvSpPr>
          <p:nvPr/>
        </p:nvSpPr>
        <p:spPr bwMode="auto">
          <a:xfrm>
            <a:off x="3068216" y="427038"/>
            <a:ext cx="55549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Myriad Pro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Myriad Pro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Myriad Pro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Myriad Pro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Myriad Pro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Myriad Pro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Myriad Pro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r>
              <a:rPr lang="sv-SE" dirty="0" smtClean="0">
                <a:solidFill>
                  <a:prstClr val="white"/>
                </a:solidFill>
              </a:rPr>
              <a:t>Syfte</a:t>
            </a:r>
            <a:endParaRPr lang="sv-SE" dirty="0">
              <a:solidFill>
                <a:prstClr val="white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172400" cy="711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42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Stadsgator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Rektangel 4"/>
          <p:cNvSpPr/>
          <p:nvPr/>
        </p:nvSpPr>
        <p:spPr>
          <a:xfrm>
            <a:off x="-180528" y="-243408"/>
            <a:ext cx="9721080" cy="74168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pic>
        <p:nvPicPr>
          <p:cNvPr id="6" name="Picture 2" descr="C:\Users\pethak1\Desktop\TROMP\SEKTION tromp_1409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6" y="186076"/>
            <a:ext cx="9360000" cy="648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26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77"/>
          <a:stretch/>
        </p:blipFill>
        <p:spPr bwMode="auto">
          <a:xfrm>
            <a:off x="0" y="0"/>
            <a:ext cx="82432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669774" y="529819"/>
            <a:ext cx="5222706" cy="1143000"/>
          </a:xfrm>
        </p:spPr>
        <p:txBody>
          <a:bodyPr/>
          <a:lstStyle/>
          <a:p>
            <a:r>
              <a:rPr lang="sv-SE" dirty="0" smtClean="0"/>
              <a:t>Våra </a:t>
            </a:r>
            <a:r>
              <a:rPr lang="sv-SE" u="sng" dirty="0" smtClean="0"/>
              <a:t>fyra</a:t>
            </a:r>
            <a:r>
              <a:rPr lang="sv-SE" dirty="0" smtClean="0"/>
              <a:t> viktigaste strategier</a:t>
            </a:r>
            <a:endParaRPr lang="en-US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2915816" y="1556792"/>
            <a:ext cx="5976664" cy="4525963"/>
          </a:xfrm>
        </p:spPr>
        <p:txBody>
          <a:bodyPr/>
          <a:lstStyle/>
          <a:p>
            <a:endParaRPr lang="sv-SE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>
                <a:latin typeface="+mj-lt"/>
              </a:rPr>
              <a:t>E</a:t>
            </a:r>
            <a:r>
              <a:rPr lang="sv-SE" dirty="0" smtClean="0">
                <a:latin typeface="+mj-lt"/>
              </a:rPr>
              <a:t>tt holistiskt förhållningssätt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 smtClean="0">
                <a:latin typeface="+mj-lt"/>
              </a:rPr>
              <a:t>En målstyrd planering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 smtClean="0">
                <a:latin typeface="+mj-lt"/>
              </a:rPr>
              <a:t>Omkonstruera trafikutrymmet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 smtClean="0">
                <a:latin typeface="+mj-lt"/>
              </a:rPr>
              <a:t>Vikten av hållbar pendling över kommungränser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7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0608" y="11473"/>
            <a:ext cx="10294608" cy="6858000"/>
          </a:xfrm>
          <a:prstGeom prst="rect">
            <a:avLst/>
          </a:prstGeom>
        </p:spPr>
      </p:pic>
      <p:sp>
        <p:nvSpPr>
          <p:cNvPr id="4" name="Rubrik 1"/>
          <p:cNvSpPr txBox="1">
            <a:spLocks/>
          </p:cNvSpPr>
          <p:nvPr/>
        </p:nvSpPr>
        <p:spPr>
          <a:xfrm>
            <a:off x="-180528" y="437381"/>
            <a:ext cx="9433048" cy="1112837"/>
          </a:xfrm>
          <a:prstGeom prst="rect">
            <a:avLst/>
          </a:prstGeom>
          <a:solidFill>
            <a:schemeClr val="accent4">
              <a:lumMod val="60000"/>
              <a:lumOff val="40000"/>
              <a:alpha val="75000"/>
            </a:schemeClr>
          </a:solidFill>
          <a:effectLst>
            <a:softEdge rad="63500"/>
          </a:effectLst>
        </p:spPr>
        <p:txBody>
          <a:bodyPr>
            <a:normAutofit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v-SE" sz="7200" b="1" dirty="0" smtClean="0">
                <a:latin typeface="Myriad Pro" pitchFamily="34" charset="0"/>
              </a:rPr>
              <a:t>Mobility Week Malmö</a:t>
            </a:r>
            <a:endParaRPr lang="sv-SE" sz="7200" b="1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47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smtClean="0">
                <a:solidFill>
                  <a:srgbClr val="7030A0"/>
                </a:solidFill>
                <a:latin typeface="Myriad Pro" pitchFamily="34" charset="0"/>
              </a:rPr>
              <a:t>Varför i Malmö?</a:t>
            </a:r>
            <a:endParaRPr lang="sv-SE" b="1" dirty="0">
              <a:solidFill>
                <a:srgbClr val="7030A0"/>
              </a:solidFill>
              <a:latin typeface="Myriad Pro" pitchFamily="34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>
                <a:latin typeface="Myriad Pro" pitchFamily="34" charset="0"/>
              </a:rPr>
              <a:t>Viktigt för Malmö att vara med i europeiska samarbeten för mobilitetsfrågor</a:t>
            </a:r>
          </a:p>
          <a:p>
            <a:r>
              <a:rPr lang="sv-SE" dirty="0" smtClean="0">
                <a:latin typeface="Myriad Pro" pitchFamily="34" charset="0"/>
              </a:rPr>
              <a:t>Innehållet kunde bygga på idéer och aktiviteter som vi arbetare med just nu – ett tillfälle att synas utåt</a:t>
            </a:r>
          </a:p>
          <a:p>
            <a:r>
              <a:rPr lang="sv-SE" dirty="0" smtClean="0">
                <a:latin typeface="Myriad Pro" pitchFamily="34" charset="0"/>
              </a:rPr>
              <a:t>Möjlighet att jobba förvaltningsövergripande</a:t>
            </a:r>
          </a:p>
          <a:p>
            <a:r>
              <a:rPr lang="sv-SE" dirty="0" smtClean="0">
                <a:latin typeface="Myriad Pro" pitchFamily="34" charset="0"/>
              </a:rPr>
              <a:t>Ambitiösa mål om färdmedelsfördelning</a:t>
            </a:r>
          </a:p>
        </p:txBody>
      </p:sp>
    </p:spTree>
    <p:extLst>
      <p:ext uri="{BB962C8B-B14F-4D97-AF65-F5344CB8AC3E}">
        <p14:creationId xmlns:p14="http://schemas.microsoft.com/office/powerpoint/2010/main" val="184104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31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0"/>
            <a:ext cx="7652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2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241"/>
            <a:ext cx="9144000" cy="445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7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smtClean="0">
                <a:solidFill>
                  <a:srgbClr val="7030A0"/>
                </a:solidFill>
                <a:latin typeface="Myriad Pro" pitchFamily="34" charset="0"/>
              </a:rPr>
              <a:t>Varför på Friisgatan?</a:t>
            </a:r>
            <a:endParaRPr lang="sv-SE" b="1" dirty="0">
              <a:solidFill>
                <a:srgbClr val="7030A0"/>
              </a:solidFill>
              <a:latin typeface="Myriad Pro" pitchFamily="34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>
                <a:latin typeface="Myriad Pro" pitchFamily="34" charset="0"/>
              </a:rPr>
              <a:t>Specifik plats – en viktig framgångsfaktor</a:t>
            </a:r>
          </a:p>
          <a:p>
            <a:r>
              <a:rPr lang="sv-SE" dirty="0" smtClean="0">
                <a:latin typeface="Myriad Pro" pitchFamily="34" charset="0"/>
              </a:rPr>
              <a:t>Lämpligt stråk att skapa aktiviteter kring</a:t>
            </a:r>
            <a:endParaRPr lang="sv-SE" dirty="0">
              <a:latin typeface="Myriad Pro" pitchFamily="34" charset="0"/>
            </a:endParaRPr>
          </a:p>
          <a:p>
            <a:pPr lvl="1"/>
            <a:r>
              <a:rPr lang="sv-SE" dirty="0" smtClean="0">
                <a:latin typeface="Myriad Pro" pitchFamily="34" charset="0"/>
              </a:rPr>
              <a:t>Centralt och kollektivtrafiknära</a:t>
            </a:r>
          </a:p>
          <a:p>
            <a:pPr lvl="1"/>
            <a:r>
              <a:rPr lang="sv-SE" dirty="0" smtClean="0">
                <a:latin typeface="Myriad Pro" pitchFamily="34" charset="0"/>
              </a:rPr>
              <a:t>Mycket folk i rörelse</a:t>
            </a:r>
          </a:p>
          <a:p>
            <a:pPr lvl="1"/>
            <a:r>
              <a:rPr lang="sv-SE" dirty="0" smtClean="0">
                <a:latin typeface="Myriad Pro" pitchFamily="34" charset="0"/>
              </a:rPr>
              <a:t>Blandat utbud av verksamheter</a:t>
            </a:r>
            <a:endParaRPr lang="sv-SE" dirty="0">
              <a:latin typeface="Myriad Pro" pitchFamily="34" charset="0"/>
            </a:endParaRPr>
          </a:p>
          <a:p>
            <a:r>
              <a:rPr lang="sv-SE" dirty="0" smtClean="0">
                <a:latin typeface="Myriad Pro" pitchFamily="34" charset="0"/>
              </a:rPr>
              <a:t>Intensiv sträcka av Kulturstråket</a:t>
            </a:r>
            <a:endParaRPr lang="sv-SE" i="1" dirty="0" smtClean="0">
              <a:latin typeface="Myriad Pro" pitchFamily="34" charset="0"/>
            </a:endParaRPr>
          </a:p>
          <a:p>
            <a:r>
              <a:rPr lang="sv-SE" dirty="0" smtClean="0">
                <a:latin typeface="Myriad Pro" pitchFamily="34" charset="0"/>
              </a:rPr>
              <a:t>Trafikutredning </a:t>
            </a:r>
            <a:r>
              <a:rPr lang="sv-SE" i="1" dirty="0" smtClean="0">
                <a:latin typeface="Myriad Pro" pitchFamily="34" charset="0"/>
              </a:rPr>
              <a:t>Rådmansvången</a:t>
            </a:r>
            <a:endParaRPr lang="sv-SE" i="1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24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4343"/>
            <a:ext cx="9144000" cy="3829313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2411760" y="5085184"/>
            <a:ext cx="439248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ktangel 3"/>
          <p:cNvSpPr/>
          <p:nvPr/>
        </p:nvSpPr>
        <p:spPr>
          <a:xfrm>
            <a:off x="2339752" y="1514343"/>
            <a:ext cx="4680520" cy="618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57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75"/>
          <a:stretch/>
        </p:blipFill>
        <p:spPr bwMode="auto">
          <a:xfrm>
            <a:off x="0" y="0"/>
            <a:ext cx="82159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987824" y="332656"/>
            <a:ext cx="5832648" cy="1498178"/>
          </a:xfrm>
        </p:spPr>
        <p:txBody>
          <a:bodyPr>
            <a:normAutofit/>
          </a:bodyPr>
          <a:lstStyle/>
          <a:p>
            <a:r>
              <a:rPr lang="sv-SE" sz="4000" dirty="0" smtClean="0">
                <a:latin typeface="Myriad Pro" pitchFamily="34" charset="0"/>
              </a:rPr>
              <a:t>Kort introduktion</a:t>
            </a:r>
            <a:endParaRPr lang="en-US" sz="4000" dirty="0">
              <a:latin typeface="Myriad Pro" pitchFamily="34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2915816" y="2708920"/>
            <a:ext cx="5832648" cy="39068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v-SE" sz="3200" dirty="0" smtClean="0">
                <a:latin typeface="Myriad Pro" pitchFamily="34" charset="0"/>
              </a:rPr>
              <a:t>Mycket har redan gjorts men mycket återstår för att öka de hållbara transporterna i Malmö</a:t>
            </a:r>
            <a:endParaRPr lang="en-US" sz="3200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132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"/>
    </mc:Choice>
    <mc:Fallback>
      <p:transition spd="slow" advTm="493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356742" y="620688"/>
            <a:ext cx="8352928" cy="86697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sv-SE" sz="2800" b="1" dirty="0" smtClean="0">
                <a:latin typeface="Myriad Pro" pitchFamily="34" charset="0"/>
              </a:rPr>
              <a:t>Från dialog till genomförande</a:t>
            </a:r>
            <a:endParaRPr lang="sv-SE" sz="2800" b="1" dirty="0">
              <a:latin typeface="Myriad Pro" pitchFamily="34" charset="0"/>
            </a:endParaRPr>
          </a:p>
        </p:txBody>
      </p:sp>
      <p:grpSp>
        <p:nvGrpSpPr>
          <p:cNvPr id="3" name="Grupp 2"/>
          <p:cNvGrpSpPr/>
          <p:nvPr/>
        </p:nvGrpSpPr>
        <p:grpSpPr>
          <a:xfrm>
            <a:off x="439608" y="1982932"/>
            <a:ext cx="2533268" cy="3822331"/>
            <a:chOff x="413" y="64752"/>
            <a:chExt cx="1778558" cy="2134269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" name="Rektangel med rundade hörn 3"/>
            <p:cNvSpPr/>
            <p:nvPr/>
          </p:nvSpPr>
          <p:spPr>
            <a:xfrm>
              <a:off x="413" y="64752"/>
              <a:ext cx="1778558" cy="2134269"/>
            </a:xfrm>
            <a:prstGeom prst="roundRect">
              <a:avLst>
                <a:gd name="adj" fmla="val 5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ktangel 4"/>
            <p:cNvSpPr/>
            <p:nvPr/>
          </p:nvSpPr>
          <p:spPr>
            <a:xfrm rot="16200000">
              <a:off x="-686975" y="842822"/>
              <a:ext cx="1750101" cy="3360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65151" rIns="84455" bIns="0" numCol="1" spcCol="1270" anchor="t" anchorCtr="0">
              <a:noAutofit/>
            </a:bodyPr>
            <a:lstStyle/>
            <a:p>
              <a:pPr lvl="0" algn="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3600" kern="1200" dirty="0" smtClean="0">
                  <a:solidFill>
                    <a:schemeClr val="tx2">
                      <a:lumMod val="75000"/>
                    </a:schemeClr>
                  </a:solidFill>
                </a:rPr>
                <a:t>Dialog</a:t>
              </a:r>
              <a:r>
                <a:rPr lang="sv-SE" sz="1900" kern="1200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endParaRPr lang="sv-SE" sz="1900" kern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9" name="Rektangel 8"/>
          <p:cNvSpPr/>
          <p:nvPr/>
        </p:nvSpPr>
        <p:spPr>
          <a:xfrm>
            <a:off x="1043608" y="2852928"/>
            <a:ext cx="20597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v-SE" dirty="0" smtClean="0">
                <a:solidFill>
                  <a:schemeClr val="bg1"/>
                </a:solidFill>
                <a:latin typeface="Myriad Pro" pitchFamily="34" charset="0"/>
              </a:rPr>
              <a:t>Malmö Stad</a:t>
            </a:r>
            <a:endParaRPr lang="sv-SE" dirty="0">
              <a:solidFill>
                <a:schemeClr val="bg1"/>
              </a:solidFill>
              <a:latin typeface="Myriad Pro" pitchFamily="34" charset="0"/>
            </a:endParaRPr>
          </a:p>
          <a:p>
            <a:pPr lvl="0"/>
            <a:r>
              <a:rPr lang="sv-SE" dirty="0" smtClean="0">
                <a:solidFill>
                  <a:schemeClr val="bg1"/>
                </a:solidFill>
                <a:latin typeface="Myriad Pro" pitchFamily="34" charset="0"/>
              </a:rPr>
              <a:t>Fastighetsägare</a:t>
            </a:r>
            <a:endParaRPr lang="sv-SE" dirty="0">
              <a:solidFill>
                <a:schemeClr val="bg1"/>
              </a:solidFill>
              <a:latin typeface="Myriad Pro" pitchFamily="34" charset="0"/>
            </a:endParaRPr>
          </a:p>
          <a:p>
            <a:pPr lvl="0"/>
            <a:r>
              <a:rPr lang="sv-SE" dirty="0" smtClean="0">
                <a:solidFill>
                  <a:schemeClr val="bg1"/>
                </a:solidFill>
                <a:latin typeface="Myriad Pro" pitchFamily="34" charset="0"/>
              </a:rPr>
              <a:t>Näringsidkare</a:t>
            </a:r>
            <a:endParaRPr lang="sv-SE" dirty="0">
              <a:solidFill>
                <a:schemeClr val="bg1"/>
              </a:solidFill>
              <a:latin typeface="Myriad Pro" pitchFamily="34" charset="0"/>
            </a:endParaRPr>
          </a:p>
          <a:p>
            <a:pPr lvl="0"/>
            <a:r>
              <a:rPr lang="sv-SE" dirty="0" smtClean="0">
                <a:solidFill>
                  <a:schemeClr val="bg1"/>
                </a:solidFill>
                <a:latin typeface="Myriad Pro" pitchFamily="34" charset="0"/>
              </a:rPr>
              <a:t>Boende</a:t>
            </a:r>
            <a:endParaRPr lang="sv-SE" dirty="0">
              <a:solidFill>
                <a:schemeClr val="bg1"/>
              </a:solidFill>
              <a:latin typeface="Myriad Pro" pitchFamily="34" charset="0"/>
            </a:endParaRPr>
          </a:p>
          <a:p>
            <a:pPr lvl="0"/>
            <a:r>
              <a:rPr lang="sv-SE" dirty="0" smtClean="0">
                <a:solidFill>
                  <a:schemeClr val="bg1"/>
                </a:solidFill>
                <a:latin typeface="Myriad Pro" pitchFamily="34" charset="0"/>
              </a:rPr>
              <a:t>Intressenter</a:t>
            </a:r>
            <a:endParaRPr lang="sv-SE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11" name="Grupp 10"/>
          <p:cNvGrpSpPr/>
          <p:nvPr/>
        </p:nvGrpSpPr>
        <p:grpSpPr>
          <a:xfrm>
            <a:off x="3266572" y="1982933"/>
            <a:ext cx="2533268" cy="3822330"/>
            <a:chOff x="1841220" y="64752"/>
            <a:chExt cx="1778558" cy="2134269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2" name="Rektangel med rundade hörn 11"/>
            <p:cNvSpPr/>
            <p:nvPr/>
          </p:nvSpPr>
          <p:spPr>
            <a:xfrm>
              <a:off x="1841220" y="64752"/>
              <a:ext cx="1778558" cy="2134269"/>
            </a:xfrm>
            <a:prstGeom prst="roundRect">
              <a:avLst>
                <a:gd name="adj" fmla="val 5000"/>
              </a:avLst>
            </a:prstGeom>
            <a:grpFill/>
            <a:ln w="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676673"/>
                <a:satOff val="-5114"/>
                <a:lumOff val="-1961"/>
                <a:alphaOff val="0"/>
              </a:schemeClr>
            </a:fillRef>
            <a:effectRef idx="0">
              <a:schemeClr val="accent5">
                <a:hueOff val="-3676673"/>
                <a:satOff val="-5114"/>
                <a:lumOff val="-19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ktangel 12"/>
            <p:cNvSpPr/>
            <p:nvPr/>
          </p:nvSpPr>
          <p:spPr>
            <a:xfrm rot="16200000">
              <a:off x="1016130" y="953076"/>
              <a:ext cx="2005893" cy="355711"/>
            </a:xfrm>
            <a:prstGeom prst="rect">
              <a:avLst/>
            </a:prstGeom>
            <a:grpFill/>
            <a:ln w="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65151" rIns="84455" bIns="0" numCol="1" spcCol="1270" anchor="t" anchorCtr="0">
              <a:noAutofit/>
            </a:bodyPr>
            <a:lstStyle/>
            <a:p>
              <a:pPr lvl="0" algn="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3600" kern="1200" dirty="0" smtClean="0">
                  <a:solidFill>
                    <a:schemeClr val="accent3">
                      <a:lumMod val="75000"/>
                    </a:schemeClr>
                  </a:solidFill>
                </a:rPr>
                <a:t>Gestaltning</a:t>
              </a:r>
            </a:p>
          </p:txBody>
        </p:sp>
      </p:grpSp>
      <p:grpSp>
        <p:nvGrpSpPr>
          <p:cNvPr id="14" name="Grupp 13"/>
          <p:cNvGrpSpPr/>
          <p:nvPr/>
        </p:nvGrpSpPr>
        <p:grpSpPr>
          <a:xfrm>
            <a:off x="6084168" y="1982932"/>
            <a:ext cx="2537230" cy="3822331"/>
            <a:chOff x="3682027" y="64752"/>
            <a:chExt cx="1778558" cy="213426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5" name="Rektangel med rundade hörn 14"/>
            <p:cNvSpPr/>
            <p:nvPr/>
          </p:nvSpPr>
          <p:spPr>
            <a:xfrm>
              <a:off x="3682027" y="64752"/>
              <a:ext cx="1778558" cy="2134269"/>
            </a:xfrm>
            <a:prstGeom prst="roundRect">
              <a:avLst>
                <a:gd name="adj" fmla="val 5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5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5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ktangel 15"/>
            <p:cNvSpPr/>
            <p:nvPr/>
          </p:nvSpPr>
          <p:spPr>
            <a:xfrm rot="16200000">
              <a:off x="2982977" y="826662"/>
              <a:ext cx="1769948" cy="3557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65151" rIns="84455" bIns="0" numCol="1" spcCol="1270" anchor="t" anchorCtr="0">
              <a:noAutofit/>
            </a:bodyPr>
            <a:lstStyle/>
            <a:p>
              <a:pPr lvl="0" algn="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3600" dirty="0" smtClean="0">
                  <a:solidFill>
                    <a:schemeClr val="accent4">
                      <a:lumMod val="50000"/>
                    </a:schemeClr>
                  </a:solidFill>
                </a:rPr>
                <a:t>Genomförande</a:t>
              </a:r>
              <a:endParaRPr lang="sv-SE" sz="3600" kern="12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sp>
        <p:nvSpPr>
          <p:cNvPr id="17" name="Extrahera 16"/>
          <p:cNvSpPr/>
          <p:nvPr/>
        </p:nvSpPr>
        <p:spPr>
          <a:xfrm rot="5400000">
            <a:off x="2960546" y="5263248"/>
            <a:ext cx="469161" cy="444501"/>
          </a:xfrm>
          <a:prstGeom prst="flowChartExtract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Extrahera 17"/>
          <p:cNvSpPr/>
          <p:nvPr/>
        </p:nvSpPr>
        <p:spPr>
          <a:xfrm rot="5400000">
            <a:off x="5787508" y="5263248"/>
            <a:ext cx="469161" cy="444501"/>
          </a:xfrm>
          <a:prstGeom prst="flowChartExtract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Rektangel 18"/>
          <p:cNvSpPr/>
          <p:nvPr/>
        </p:nvSpPr>
        <p:spPr>
          <a:xfrm>
            <a:off x="3773226" y="2734685"/>
            <a:ext cx="2026614" cy="2109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66750">
              <a:lnSpc>
                <a:spcPct val="90000"/>
              </a:lnSpc>
              <a:spcAft>
                <a:spcPct val="35000"/>
              </a:spcAft>
            </a:pPr>
            <a:r>
              <a:rPr lang="sv-SE" b="1" dirty="0" smtClean="0">
                <a:solidFill>
                  <a:schemeClr val="bg1"/>
                </a:solidFill>
                <a:latin typeface="Myriad Pro" pitchFamily="34" charset="0"/>
              </a:rPr>
              <a:t>Semipermanent</a:t>
            </a:r>
            <a:endParaRPr lang="sv-SE" sz="1100" b="1" dirty="0">
              <a:solidFill>
                <a:schemeClr val="bg1"/>
              </a:solidFill>
              <a:latin typeface="Myriad Pro" pitchFamily="34" charset="0"/>
            </a:endParaRPr>
          </a:p>
          <a:p>
            <a:pPr marL="114300" lvl="1" indent="-114300" defTabSz="533400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sv-SE" sz="1400" dirty="0" err="1">
                <a:solidFill>
                  <a:schemeClr val="bg1"/>
                </a:solidFill>
                <a:latin typeface="Myriad Pro" pitchFamily="34" charset="0"/>
              </a:rPr>
              <a:t>Friiplatser</a:t>
            </a:r>
            <a:endParaRPr lang="sv-SE" sz="1400" dirty="0">
              <a:solidFill>
                <a:schemeClr val="bg1"/>
              </a:solidFill>
              <a:latin typeface="Myriad Pro" pitchFamily="34" charset="0"/>
            </a:endParaRPr>
          </a:p>
          <a:p>
            <a:pPr marL="114300" lvl="1" indent="-114300" defTabSz="533400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sv-SE" sz="1400" dirty="0" smtClean="0">
                <a:solidFill>
                  <a:schemeClr val="bg1"/>
                </a:solidFill>
                <a:latin typeface="Myriad Pro" pitchFamily="34" charset="0"/>
              </a:rPr>
              <a:t>Gågata</a:t>
            </a:r>
            <a:endParaRPr lang="sv-SE" sz="1400" dirty="0">
              <a:solidFill>
                <a:schemeClr val="bg1"/>
              </a:solidFill>
              <a:latin typeface="Myriad Pro" pitchFamily="34" charset="0"/>
            </a:endParaRPr>
          </a:p>
          <a:p>
            <a:pPr marL="114300" lvl="1" indent="-114300" defTabSz="533400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sv-SE" sz="1400" dirty="0" smtClean="0">
                <a:solidFill>
                  <a:schemeClr val="bg1"/>
                </a:solidFill>
                <a:latin typeface="Myriad Pro" pitchFamily="34" charset="0"/>
              </a:rPr>
              <a:t>Ljusinstallation</a:t>
            </a:r>
            <a:endParaRPr lang="sv-SE" sz="1400" dirty="0">
              <a:solidFill>
                <a:schemeClr val="bg1"/>
              </a:solidFill>
              <a:latin typeface="Myriad Pro" pitchFamily="34" charset="0"/>
            </a:endParaRPr>
          </a:p>
          <a:p>
            <a:pPr lvl="0" defTabSz="666750">
              <a:lnSpc>
                <a:spcPct val="90000"/>
              </a:lnSpc>
              <a:spcAft>
                <a:spcPct val="35000"/>
              </a:spcAft>
            </a:pPr>
            <a:r>
              <a:rPr lang="sv-SE" b="1" dirty="0" smtClean="0">
                <a:solidFill>
                  <a:schemeClr val="bg1"/>
                </a:solidFill>
                <a:latin typeface="Myriad Pro" pitchFamily="34" charset="0"/>
              </a:rPr>
              <a:t>Eventgestaltning</a:t>
            </a:r>
            <a:endParaRPr lang="sv-SE" b="1" dirty="0">
              <a:solidFill>
                <a:schemeClr val="bg1"/>
              </a:solidFill>
              <a:latin typeface="Myriad Pro" pitchFamily="34" charset="0"/>
            </a:endParaRPr>
          </a:p>
          <a:p>
            <a:pPr marL="114300" lvl="1" indent="-114300" defTabSz="533400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sv-SE" sz="1400" dirty="0" smtClean="0">
                <a:solidFill>
                  <a:schemeClr val="bg1"/>
                </a:solidFill>
                <a:latin typeface="Myriad Pro" pitchFamily="34" charset="0"/>
              </a:rPr>
              <a:t>Avstängningar</a:t>
            </a:r>
            <a:endParaRPr lang="sv-SE" sz="1400" dirty="0">
              <a:solidFill>
                <a:schemeClr val="bg1"/>
              </a:solidFill>
              <a:latin typeface="Myriad Pro" pitchFamily="34" charset="0"/>
            </a:endParaRPr>
          </a:p>
          <a:p>
            <a:pPr marL="114300" lvl="1" indent="-114300" defTabSz="533400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sv-SE" sz="1400" dirty="0" smtClean="0">
                <a:solidFill>
                  <a:schemeClr val="bg1"/>
                </a:solidFill>
                <a:latin typeface="Myriad Pro" pitchFamily="34" charset="0"/>
              </a:rPr>
              <a:t>Design</a:t>
            </a:r>
            <a:endParaRPr lang="sv-SE" sz="1400" dirty="0">
              <a:solidFill>
                <a:schemeClr val="bg1"/>
              </a:solidFill>
              <a:latin typeface="Myriad Pro" pitchFamily="34" charset="0"/>
            </a:endParaRPr>
          </a:p>
          <a:p>
            <a:pPr marL="114300" lvl="1" indent="-114300" defTabSz="533400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sv-SE" sz="1400" dirty="0" smtClean="0">
                <a:solidFill>
                  <a:schemeClr val="bg1"/>
                </a:solidFill>
                <a:latin typeface="Myriad Pro" pitchFamily="34" charset="0"/>
              </a:rPr>
              <a:t>Aktiviteter</a:t>
            </a:r>
            <a:endParaRPr lang="sv-SE" sz="14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0" name="textruta 19"/>
          <p:cNvSpPr txBox="1"/>
          <p:nvPr/>
        </p:nvSpPr>
        <p:spPr>
          <a:xfrm>
            <a:off x="6732240" y="3063172"/>
            <a:ext cx="13364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err="1" smtClean="0">
                <a:solidFill>
                  <a:schemeClr val="bg1"/>
                </a:solidFill>
                <a:latin typeface="Myriad Pro" pitchFamily="34" charset="0"/>
              </a:rPr>
              <a:t>Mobility</a:t>
            </a:r>
            <a:endParaRPr lang="sv-SE" sz="2400" b="1" dirty="0">
              <a:solidFill>
                <a:schemeClr val="bg1"/>
              </a:solidFill>
              <a:latin typeface="Myriad Pro" pitchFamily="34" charset="0"/>
            </a:endParaRPr>
          </a:p>
          <a:p>
            <a:r>
              <a:rPr lang="sv-SE" sz="2400" b="1" dirty="0" err="1">
                <a:solidFill>
                  <a:schemeClr val="bg1"/>
                </a:solidFill>
                <a:latin typeface="Myriad Pro" pitchFamily="34" charset="0"/>
              </a:rPr>
              <a:t>w</a:t>
            </a:r>
            <a:r>
              <a:rPr lang="sv-SE" sz="2400" b="1" dirty="0" err="1" smtClean="0">
                <a:solidFill>
                  <a:schemeClr val="bg1"/>
                </a:solidFill>
                <a:latin typeface="Myriad Pro" pitchFamily="34" charset="0"/>
              </a:rPr>
              <a:t>eek</a:t>
            </a:r>
            <a:endParaRPr lang="sv-SE" sz="2400" b="1" dirty="0" smtClean="0">
              <a:solidFill>
                <a:schemeClr val="bg1"/>
              </a:solidFill>
              <a:latin typeface="Myriad Pro" pitchFamily="34" charset="0"/>
            </a:endParaRPr>
          </a:p>
          <a:p>
            <a:r>
              <a:rPr lang="sv-SE" sz="2400" b="1" dirty="0" smtClean="0">
                <a:solidFill>
                  <a:schemeClr val="bg1"/>
                </a:solidFill>
                <a:latin typeface="Myriad Pro" pitchFamily="34" charset="0"/>
              </a:rPr>
              <a:t>Malmö</a:t>
            </a:r>
          </a:p>
        </p:txBody>
      </p:sp>
    </p:spTree>
    <p:extLst>
      <p:ext uri="{BB962C8B-B14F-4D97-AF65-F5344CB8AC3E}">
        <p14:creationId xmlns:p14="http://schemas.microsoft.com/office/powerpoint/2010/main" val="144225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0011"/>
            <a:ext cx="9144000" cy="369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7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18657"/>
            <a:ext cx="9144000" cy="222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1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 txBox="1">
            <a:spLocks/>
          </p:cNvSpPr>
          <p:nvPr/>
        </p:nvSpPr>
        <p:spPr bwMode="auto">
          <a:xfrm>
            <a:off x="542263" y="2708920"/>
            <a:ext cx="8229600" cy="157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v-SE" sz="3600" b="1" dirty="0" smtClean="0">
                <a:solidFill>
                  <a:srgbClr val="164194"/>
                </a:solidFill>
                <a:latin typeface="Myriad Pro" pitchFamily="34" charset="0"/>
                <a:cs typeface="Arial" panose="020B0604020202020204" pitchFamily="34" charset="0"/>
              </a:rPr>
              <a:t>Årets tema</a:t>
            </a:r>
          </a:p>
          <a:p>
            <a:r>
              <a:rPr lang="sv-SE" sz="3600" b="1" dirty="0">
                <a:solidFill>
                  <a:srgbClr val="EF7B0B"/>
                </a:solidFill>
                <a:latin typeface="Myriad Pro" pitchFamily="34" charset="0"/>
              </a:rPr>
              <a:t>Smart </a:t>
            </a:r>
            <a:r>
              <a:rPr lang="sv-SE" sz="3600" b="1" dirty="0" smtClean="0">
                <a:solidFill>
                  <a:srgbClr val="EF7B0B"/>
                </a:solidFill>
                <a:latin typeface="Myriad Pro" pitchFamily="34" charset="0"/>
              </a:rPr>
              <a:t>mobilitet  - stark ekonomi</a:t>
            </a:r>
            <a:endParaRPr lang="sv-SE" sz="3600" b="1" dirty="0">
              <a:solidFill>
                <a:srgbClr val="EF7B0B"/>
              </a:solidFill>
              <a:latin typeface="Myriad Pro" pitchFamily="34" charset="0"/>
            </a:endParaRPr>
          </a:p>
          <a:p>
            <a:endParaRPr lang="sv-SE" sz="3600" b="1" dirty="0">
              <a:solidFill>
                <a:srgbClr val="1641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20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9140"/>
            <a:ext cx="9144000" cy="419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0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05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68" y="-19836"/>
            <a:ext cx="8316416" cy="6899241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406168" y="6406705"/>
            <a:ext cx="24892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2400" b="1" dirty="0" smtClean="0">
                <a:solidFill>
                  <a:schemeClr val="bg1"/>
                </a:solidFill>
                <a:latin typeface="Myriad Pro" pitchFamily="34" charset="0"/>
              </a:rPr>
              <a:t>Semipermanent</a:t>
            </a:r>
            <a:endParaRPr lang="sv-SE" sz="24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15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97" y="390765"/>
            <a:ext cx="9166297" cy="6110865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-29406" y="6071601"/>
            <a:ext cx="24892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2400" b="1" dirty="0" smtClean="0">
                <a:solidFill>
                  <a:schemeClr val="bg1"/>
                </a:solidFill>
                <a:latin typeface="Myriad Pro" pitchFamily="34" charset="0"/>
              </a:rPr>
              <a:t>Semipermanent</a:t>
            </a:r>
            <a:endParaRPr lang="sv-SE" sz="24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46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36"/>
            <a:ext cx="9144000" cy="6865539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9316" y="6430371"/>
            <a:ext cx="24892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2400" b="1" dirty="0" smtClean="0">
                <a:solidFill>
                  <a:schemeClr val="bg1"/>
                </a:solidFill>
                <a:latin typeface="Myriad Pro" pitchFamily="34" charset="0"/>
              </a:rPr>
              <a:t>Semipermanent</a:t>
            </a:r>
            <a:endParaRPr lang="sv-SE" sz="24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53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t="20722" b="14314"/>
          <a:stretch/>
        </p:blipFill>
        <p:spPr>
          <a:xfrm>
            <a:off x="0" y="0"/>
            <a:ext cx="5921218" cy="6858000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9656"/>
          <a:stretch/>
        </p:blipFill>
        <p:spPr>
          <a:xfrm>
            <a:off x="4427985" y="0"/>
            <a:ext cx="4716016" cy="6909494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82363" y="6339686"/>
            <a:ext cx="24892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2400" b="1" dirty="0" smtClean="0">
                <a:solidFill>
                  <a:schemeClr val="bg1"/>
                </a:solidFill>
                <a:latin typeface="Myriad Pro" pitchFamily="34" charset="0"/>
              </a:rPr>
              <a:t>Semipermanent</a:t>
            </a:r>
            <a:endParaRPr lang="sv-SE" sz="24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76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8397" y="-171400"/>
            <a:ext cx="17432982" cy="13079271"/>
          </a:xfrm>
        </p:spPr>
      </p:pic>
      <p:sp>
        <p:nvSpPr>
          <p:cNvPr id="5" name="Ellips 4"/>
          <p:cNvSpPr/>
          <p:nvPr/>
        </p:nvSpPr>
        <p:spPr>
          <a:xfrm>
            <a:off x="3962719" y="6080792"/>
            <a:ext cx="130909" cy="1190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732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7"/>
    </mc:Choice>
    <mc:Fallback>
      <p:transition spd="slow" advTm="1777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11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" t="1" r="5856" b="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179512" y="357954"/>
            <a:ext cx="26693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2400" b="1" dirty="0" smtClean="0">
                <a:solidFill>
                  <a:schemeClr val="bg1"/>
                </a:solidFill>
                <a:latin typeface="Myriad Pro" pitchFamily="34" charset="0"/>
              </a:rPr>
              <a:t>Eventgestaltning</a:t>
            </a:r>
          </a:p>
        </p:txBody>
      </p:sp>
    </p:spTree>
    <p:extLst>
      <p:ext uri="{BB962C8B-B14F-4D97-AF65-F5344CB8AC3E}">
        <p14:creationId xmlns:p14="http://schemas.microsoft.com/office/powerpoint/2010/main" val="56537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innehåll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28" y="0"/>
            <a:ext cx="7668344" cy="6863879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179512" y="357954"/>
            <a:ext cx="26693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2400" b="1" dirty="0" smtClean="0">
                <a:solidFill>
                  <a:schemeClr val="bg1"/>
                </a:solidFill>
                <a:latin typeface="Myriad Pro" pitchFamily="34" charset="0"/>
              </a:rPr>
              <a:t>Eventgestaltning</a:t>
            </a:r>
          </a:p>
        </p:txBody>
      </p:sp>
    </p:spTree>
    <p:extLst>
      <p:ext uri="{BB962C8B-B14F-4D97-AF65-F5344CB8AC3E}">
        <p14:creationId xmlns:p14="http://schemas.microsoft.com/office/powerpoint/2010/main" val="407792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72" y="-14228"/>
            <a:ext cx="9162971" cy="6872228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179512" y="145588"/>
            <a:ext cx="26693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Aft>
                <a:spcPct val="35000"/>
              </a:spcAft>
            </a:pPr>
            <a:r>
              <a:rPr lang="sv-SE" sz="2400" b="1" dirty="0">
                <a:solidFill>
                  <a:schemeClr val="bg1"/>
                </a:solidFill>
                <a:latin typeface="Myriad Pro" pitchFamily="34" charset="0"/>
              </a:rPr>
              <a:t>Eventgestaltning</a:t>
            </a:r>
            <a:endParaRPr lang="sv-SE" sz="2400" b="1" dirty="0" smtClean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64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967"/>
            <a:ext cx="9144000" cy="7067967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179512" y="145588"/>
            <a:ext cx="26693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Aft>
                <a:spcPct val="35000"/>
              </a:spcAft>
            </a:pPr>
            <a:r>
              <a:rPr lang="sv-SE" sz="2400" b="1" dirty="0">
                <a:solidFill>
                  <a:schemeClr val="bg1"/>
                </a:solidFill>
                <a:latin typeface="Myriad Pro" pitchFamily="34" charset="0"/>
              </a:rPr>
              <a:t>Eventgestaltning</a:t>
            </a:r>
            <a:endParaRPr lang="sv-SE" sz="2400" b="1" dirty="0" smtClean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9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179512" y="145588"/>
            <a:ext cx="26693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Aft>
                <a:spcPct val="35000"/>
              </a:spcAft>
            </a:pPr>
            <a:r>
              <a:rPr lang="sv-SE" sz="2400" b="1" dirty="0">
                <a:solidFill>
                  <a:schemeClr val="bg1"/>
                </a:solidFill>
                <a:latin typeface="Myriad Pro" pitchFamily="34" charset="0"/>
              </a:rPr>
              <a:t>Eventgestaltning</a:t>
            </a:r>
            <a:endParaRPr lang="sv-SE" sz="2400" b="1" dirty="0" smtClean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23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91"/>
          <a:stretch/>
        </p:blipFill>
        <p:spPr>
          <a:xfrm>
            <a:off x="-18060" y="0"/>
            <a:ext cx="9162059" cy="6852581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107504" y="116632"/>
            <a:ext cx="26693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Aft>
                <a:spcPct val="35000"/>
              </a:spcAft>
            </a:pPr>
            <a:r>
              <a:rPr lang="sv-SE" sz="2400" b="1" dirty="0">
                <a:solidFill>
                  <a:schemeClr val="bg1"/>
                </a:solidFill>
                <a:latin typeface="Myriad Pro" pitchFamily="34" charset="0"/>
              </a:rPr>
              <a:t>Eventgestaltning</a:t>
            </a:r>
            <a:endParaRPr lang="sv-SE" sz="2400" b="1" dirty="0" smtClean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9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6321" cy="6882241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179512" y="145588"/>
            <a:ext cx="26693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Aft>
                <a:spcPct val="35000"/>
              </a:spcAft>
            </a:pPr>
            <a:r>
              <a:rPr lang="sv-SE" sz="2400" b="1" dirty="0">
                <a:solidFill>
                  <a:schemeClr val="bg1"/>
                </a:solidFill>
                <a:latin typeface="Myriad Pro" pitchFamily="34" charset="0"/>
              </a:rPr>
              <a:t>Eventgestaltning</a:t>
            </a:r>
            <a:endParaRPr lang="sv-SE" sz="2400" b="1" dirty="0" smtClean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83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innehåll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9155016" cy="6866263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179512" y="145588"/>
            <a:ext cx="26693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Aft>
                <a:spcPct val="35000"/>
              </a:spcAft>
            </a:pPr>
            <a:r>
              <a:rPr lang="sv-SE" sz="2400" b="1" dirty="0">
                <a:solidFill>
                  <a:schemeClr val="bg1"/>
                </a:solidFill>
                <a:latin typeface="Myriad Pro" pitchFamily="34" charset="0"/>
              </a:rPr>
              <a:t>Eventgestaltning</a:t>
            </a:r>
            <a:endParaRPr lang="sv-SE" sz="2400" b="1" dirty="0" smtClean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34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0" t="-1" r="2" b="31687"/>
          <a:stretch/>
        </p:blipFill>
        <p:spPr>
          <a:xfrm>
            <a:off x="0" y="-1"/>
            <a:ext cx="9144000" cy="7001302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179512" y="145588"/>
            <a:ext cx="26693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Aft>
                <a:spcPct val="35000"/>
              </a:spcAft>
            </a:pPr>
            <a:r>
              <a:rPr lang="sv-SE" sz="2400" b="1" dirty="0">
                <a:solidFill>
                  <a:schemeClr val="bg1"/>
                </a:solidFill>
                <a:latin typeface="Myriad Pro" pitchFamily="34" charset="0"/>
              </a:rPr>
              <a:t>Eventgestaltning</a:t>
            </a:r>
            <a:endParaRPr lang="sv-SE" sz="2400" b="1" dirty="0" smtClean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54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4247859" y="692696"/>
            <a:ext cx="4140565" cy="844550"/>
          </a:xfrm>
        </p:spPr>
        <p:txBody>
          <a:bodyPr>
            <a:noAutofit/>
          </a:bodyPr>
          <a:lstStyle/>
          <a:p>
            <a:pPr algn="l"/>
            <a:r>
              <a:rPr lang="sv-SE" dirty="0" smtClean="0">
                <a:latin typeface="Myriad Pro" pitchFamily="34" charset="0"/>
              </a:rPr>
              <a:t>Från industristad till kunskapsstad</a:t>
            </a:r>
            <a:endParaRPr lang="en-GB" dirty="0">
              <a:latin typeface="Myriad Pro" pitchFamily="34" charset="0"/>
            </a:endParaRP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half" idx="2"/>
          </p:nvPr>
        </p:nvSpPr>
        <p:spPr>
          <a:xfrm>
            <a:off x="4211960" y="2204864"/>
            <a:ext cx="4464496" cy="3888432"/>
          </a:xfrm>
        </p:spPr>
        <p:txBody>
          <a:bodyPr>
            <a:noAutofit/>
          </a:bodyPr>
          <a:lstStyle/>
          <a:p>
            <a:r>
              <a:rPr lang="sv-SE" sz="2000" dirty="0" smtClean="0">
                <a:latin typeface="Myriad Pro" pitchFamily="34" charset="0"/>
              </a:rPr>
              <a:t>Hållbar stadsutveckling har varit ett motto</a:t>
            </a:r>
          </a:p>
          <a:p>
            <a:r>
              <a:rPr lang="sv-SE" sz="2000" dirty="0" smtClean="0">
                <a:latin typeface="Myriad Pro" pitchFamily="34" charset="0"/>
              </a:rPr>
              <a:t>Betydande investeringar: Malmö Högskola, nytt stadsbibliotek och projektet Bo01, förvandlingen av Västra hamnen </a:t>
            </a:r>
          </a:p>
          <a:p>
            <a:r>
              <a:rPr lang="sv-SE" sz="2000" dirty="0">
                <a:latin typeface="Myriad Pro" pitchFamily="34" charset="0"/>
              </a:rPr>
              <a:t>2000 </a:t>
            </a:r>
            <a:r>
              <a:rPr lang="sv-SE" sz="2000" dirty="0" smtClean="0">
                <a:latin typeface="Myriad Pro" pitchFamily="34" charset="0"/>
              </a:rPr>
              <a:t>Öresundsbron</a:t>
            </a:r>
          </a:p>
          <a:p>
            <a:r>
              <a:rPr lang="sv-SE" sz="2000" dirty="0" smtClean="0">
                <a:latin typeface="Myriad Pro" pitchFamily="34" charset="0"/>
              </a:rPr>
              <a:t>2010</a:t>
            </a:r>
            <a:r>
              <a:rPr lang="en-US" sz="2000" dirty="0">
                <a:latin typeface="Myriad Pro" pitchFamily="34" charset="0"/>
              </a:rPr>
              <a:t>	</a:t>
            </a:r>
            <a:r>
              <a:rPr lang="en-US" sz="2000" dirty="0" err="1" smtClean="0">
                <a:latin typeface="Myriad Pro" pitchFamily="34" charset="0"/>
              </a:rPr>
              <a:t>Citytunneln</a:t>
            </a:r>
            <a:endParaRPr lang="sv-SE" sz="2000" dirty="0">
              <a:latin typeface="Myriad Pro" pitchFamily="34" charset="0"/>
            </a:endParaRPr>
          </a:p>
          <a:p>
            <a:pPr>
              <a:spcBef>
                <a:spcPct val="10000"/>
              </a:spcBef>
            </a:pPr>
            <a:r>
              <a:rPr lang="sv-SE" sz="2000" dirty="0" smtClean="0">
                <a:latin typeface="Myriad Pro" pitchFamily="34" charset="0"/>
              </a:rPr>
              <a:t>2014</a:t>
            </a:r>
            <a:r>
              <a:rPr lang="en-US" sz="2000" dirty="0">
                <a:latin typeface="Myriad Pro" pitchFamily="34" charset="0"/>
              </a:rPr>
              <a:t>	</a:t>
            </a:r>
            <a:r>
              <a:rPr lang="en-US" sz="2000" dirty="0" err="1" smtClean="0">
                <a:latin typeface="Myriad Pro" pitchFamily="34" charset="0"/>
              </a:rPr>
              <a:t>Malmöexpressen</a:t>
            </a:r>
            <a:endParaRPr lang="sv-SE" sz="2000" dirty="0">
              <a:latin typeface="Myriad Pro" pitchFamily="34" charset="0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907"/>
            <a:ext cx="3597671" cy="6858000"/>
          </a:xfrm>
          <a:prstGeom prst="rect">
            <a:avLst/>
          </a:prstGeom>
        </p:spPr>
      </p:pic>
      <p:cxnSp>
        <p:nvCxnSpPr>
          <p:cNvPr id="8" name="Rak 7"/>
          <p:cNvCxnSpPr/>
          <p:nvPr/>
        </p:nvCxnSpPr>
        <p:spPr>
          <a:xfrm>
            <a:off x="4283968" y="2060848"/>
            <a:ext cx="4320480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ruta 2"/>
          <p:cNvSpPr txBox="1"/>
          <p:nvPr/>
        </p:nvSpPr>
        <p:spPr>
          <a:xfrm rot="-5400000">
            <a:off x="2747835" y="5751060"/>
            <a:ext cx="1976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400" dirty="0" smtClean="0">
                <a:latin typeface="Myriad Pro" pitchFamily="34" charset="0"/>
              </a:rPr>
              <a:t>Foto: </a:t>
            </a:r>
            <a:r>
              <a:rPr lang="sv-SE" sz="1400" dirty="0">
                <a:latin typeface="Myriad Pro" pitchFamily="34" charset="0"/>
              </a:rPr>
              <a:t>Hannes Söderlund</a:t>
            </a:r>
            <a:endParaRPr lang="sv-SE" sz="1400" dirty="0">
              <a:latin typeface="Myriad Pro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5724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5"/>
    </mc:Choice>
    <mc:Fallback>
      <p:transition spd="slow" advTm="4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44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lorab\Desktop\MOBILITY WEEK\EMW Award\Final_application\Pictures\Photos by ©Lars Bendroth\Mobility Week-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" r="4344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/>
          <p:cNvSpPr/>
          <p:nvPr/>
        </p:nvSpPr>
        <p:spPr>
          <a:xfrm>
            <a:off x="179512" y="145588"/>
            <a:ext cx="26693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2400" b="1" dirty="0" smtClean="0">
                <a:solidFill>
                  <a:schemeClr val="bg1"/>
                </a:solidFill>
                <a:latin typeface="Myriad Pro" pitchFamily="34" charset="0"/>
              </a:rPr>
              <a:t>Aktiviteter</a:t>
            </a:r>
          </a:p>
        </p:txBody>
      </p:sp>
    </p:spTree>
    <p:extLst>
      <p:ext uri="{BB962C8B-B14F-4D97-AF65-F5344CB8AC3E}">
        <p14:creationId xmlns:p14="http://schemas.microsoft.com/office/powerpoint/2010/main" val="338594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4" y="-23687"/>
            <a:ext cx="9175583" cy="6881687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179512" y="145588"/>
            <a:ext cx="26693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2400" b="1" dirty="0" smtClean="0">
                <a:solidFill>
                  <a:schemeClr val="bg1"/>
                </a:solidFill>
                <a:latin typeface="Myriad Pro" pitchFamily="34" charset="0"/>
              </a:rPr>
              <a:t>Aktiviteter</a:t>
            </a:r>
          </a:p>
        </p:txBody>
      </p:sp>
    </p:spTree>
    <p:extLst>
      <p:ext uri="{BB962C8B-B14F-4D97-AF65-F5344CB8AC3E}">
        <p14:creationId xmlns:p14="http://schemas.microsoft.com/office/powerpoint/2010/main" val="203019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179512" y="145588"/>
            <a:ext cx="26693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Aft>
                <a:spcPct val="35000"/>
              </a:spcAft>
            </a:pPr>
            <a:r>
              <a:rPr lang="sv-SE" sz="2400" b="1" dirty="0">
                <a:solidFill>
                  <a:schemeClr val="bg1"/>
                </a:solidFill>
                <a:latin typeface="Myriad Pro" pitchFamily="34" charset="0"/>
              </a:rPr>
              <a:t>Aktiviteter</a:t>
            </a:r>
            <a:endParaRPr lang="sv-SE" sz="2400" b="1" dirty="0" smtClean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66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Rektangel 2"/>
          <p:cNvSpPr/>
          <p:nvPr/>
        </p:nvSpPr>
        <p:spPr>
          <a:xfrm>
            <a:off x="179512" y="145588"/>
            <a:ext cx="26693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Aft>
                <a:spcPct val="35000"/>
              </a:spcAft>
            </a:pPr>
            <a:r>
              <a:rPr lang="sv-SE" sz="2400" b="1" dirty="0">
                <a:solidFill>
                  <a:schemeClr val="bg1"/>
                </a:solidFill>
                <a:latin typeface="Myriad Pro" pitchFamily="34" charset="0"/>
              </a:rPr>
              <a:t>Aktiviteter</a:t>
            </a:r>
            <a:endParaRPr lang="sv-SE" sz="2400" b="1" dirty="0" smtClean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26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99392"/>
            <a:ext cx="10453934" cy="6969289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179512" y="145588"/>
            <a:ext cx="26693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Aft>
                <a:spcPct val="35000"/>
              </a:spcAft>
            </a:pPr>
            <a:r>
              <a:rPr lang="sv-SE" sz="2400" b="1" dirty="0">
                <a:solidFill>
                  <a:schemeClr val="bg1"/>
                </a:solidFill>
                <a:latin typeface="Myriad Pro" pitchFamily="34" charset="0"/>
              </a:rPr>
              <a:t>Aktiviteter</a:t>
            </a:r>
            <a:endParaRPr lang="sv-SE" sz="2400" b="1" dirty="0" smtClean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40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69135"/>
            <a:ext cx="9252520" cy="6939390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26135" y="145588"/>
            <a:ext cx="26693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Aft>
                <a:spcPct val="35000"/>
              </a:spcAft>
            </a:pPr>
            <a:r>
              <a:rPr lang="sv-SE" sz="2400" b="1" dirty="0">
                <a:solidFill>
                  <a:schemeClr val="bg1"/>
                </a:solidFill>
                <a:latin typeface="Myriad Pro" pitchFamily="34" charset="0"/>
              </a:rPr>
              <a:t>Aktiviteter</a:t>
            </a:r>
            <a:endParaRPr lang="sv-SE" sz="2400" b="1" dirty="0" smtClean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24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15" y="0"/>
            <a:ext cx="10287000" cy="6858000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179512" y="145588"/>
            <a:ext cx="26693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Aft>
                <a:spcPct val="35000"/>
              </a:spcAft>
            </a:pPr>
            <a:r>
              <a:rPr lang="sv-SE" sz="2400" b="1" dirty="0">
                <a:solidFill>
                  <a:schemeClr val="bg1"/>
                </a:solidFill>
                <a:latin typeface="Myriad Pro" pitchFamily="34" charset="0"/>
              </a:rPr>
              <a:t>Aktiviteter</a:t>
            </a:r>
            <a:endParaRPr lang="sv-SE" sz="2400" b="1" dirty="0" smtClean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03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179512" y="145588"/>
            <a:ext cx="26693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Aft>
                <a:spcPct val="35000"/>
              </a:spcAft>
            </a:pPr>
            <a:r>
              <a:rPr lang="sv-SE" sz="2400" b="1" dirty="0">
                <a:solidFill>
                  <a:schemeClr val="bg1"/>
                </a:solidFill>
                <a:latin typeface="Myriad Pro" pitchFamily="34" charset="0"/>
              </a:rPr>
              <a:t>Aktiviteter</a:t>
            </a:r>
            <a:endParaRPr lang="sv-SE" sz="2400" b="1" dirty="0" smtClean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81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4669" y="0"/>
            <a:ext cx="10287000" cy="6858000"/>
          </a:xfrm>
        </p:spPr>
      </p:pic>
      <p:sp>
        <p:nvSpPr>
          <p:cNvPr id="3" name="Rektangel 2"/>
          <p:cNvSpPr/>
          <p:nvPr/>
        </p:nvSpPr>
        <p:spPr>
          <a:xfrm>
            <a:off x="179512" y="10762"/>
            <a:ext cx="26693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Aft>
                <a:spcPct val="35000"/>
              </a:spcAft>
            </a:pPr>
            <a:r>
              <a:rPr lang="sv-SE" sz="2400" b="1" dirty="0">
                <a:solidFill>
                  <a:schemeClr val="bg1"/>
                </a:solidFill>
                <a:latin typeface="Myriad Pro" pitchFamily="34" charset="0"/>
              </a:rPr>
              <a:t>Aktiviteter</a:t>
            </a:r>
            <a:endParaRPr lang="sv-SE" sz="2400" b="1" dirty="0" smtClean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75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606"/>
            <a:ext cx="9144000" cy="630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5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3"/>
    </mc:Choice>
    <mc:Fallback>
      <p:transition spd="slow" advTm="823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12"/>
          <a:stretch/>
        </p:blipFill>
        <p:spPr>
          <a:xfrm>
            <a:off x="-22975" y="0"/>
            <a:ext cx="9166975" cy="6858000"/>
          </a:xfrm>
        </p:spPr>
      </p:pic>
      <p:sp>
        <p:nvSpPr>
          <p:cNvPr id="3" name="Rektangel 2"/>
          <p:cNvSpPr/>
          <p:nvPr/>
        </p:nvSpPr>
        <p:spPr>
          <a:xfrm>
            <a:off x="179512" y="145588"/>
            <a:ext cx="26693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Aft>
                <a:spcPct val="35000"/>
              </a:spcAft>
            </a:pPr>
            <a:r>
              <a:rPr lang="sv-SE" sz="2400" b="1" dirty="0">
                <a:solidFill>
                  <a:schemeClr val="bg1"/>
                </a:solidFill>
                <a:latin typeface="Myriad Pro" pitchFamily="34" charset="0"/>
              </a:rPr>
              <a:t>Aktiviteter</a:t>
            </a:r>
            <a:endParaRPr lang="sv-SE" sz="2400" b="1" dirty="0" smtClean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33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r="3748"/>
          <a:stretch/>
        </p:blipFill>
        <p:spPr>
          <a:xfrm>
            <a:off x="0" y="590"/>
            <a:ext cx="9144000" cy="6857410"/>
          </a:xfrm>
        </p:spPr>
      </p:pic>
      <p:sp>
        <p:nvSpPr>
          <p:cNvPr id="3" name="Rektangel 2"/>
          <p:cNvSpPr/>
          <p:nvPr/>
        </p:nvSpPr>
        <p:spPr>
          <a:xfrm>
            <a:off x="179512" y="10762"/>
            <a:ext cx="26693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2400" b="1" dirty="0" smtClean="0">
                <a:solidFill>
                  <a:schemeClr val="bg1"/>
                </a:solidFill>
                <a:latin typeface="Myriad Pro" pitchFamily="34" charset="0"/>
              </a:rPr>
              <a:t>Aktiviteter</a:t>
            </a:r>
          </a:p>
        </p:txBody>
      </p:sp>
    </p:spTree>
    <p:extLst>
      <p:ext uri="{BB962C8B-B14F-4D97-AF65-F5344CB8AC3E}">
        <p14:creationId xmlns:p14="http://schemas.microsoft.com/office/powerpoint/2010/main" val="251721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72" b="16679"/>
          <a:stretch/>
        </p:blipFill>
        <p:spPr>
          <a:xfrm>
            <a:off x="-30574" y="-1"/>
            <a:ext cx="9174574" cy="6858001"/>
          </a:xfrm>
        </p:spPr>
      </p:pic>
      <p:sp>
        <p:nvSpPr>
          <p:cNvPr id="3" name="Rektangel 2"/>
          <p:cNvSpPr/>
          <p:nvPr/>
        </p:nvSpPr>
        <p:spPr>
          <a:xfrm>
            <a:off x="179512" y="10762"/>
            <a:ext cx="26693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2400" b="1" dirty="0" smtClean="0">
                <a:solidFill>
                  <a:schemeClr val="bg1"/>
                </a:solidFill>
                <a:latin typeface="Myriad Pro" pitchFamily="34" charset="0"/>
              </a:rPr>
              <a:t>Aktiviteter</a:t>
            </a:r>
          </a:p>
        </p:txBody>
      </p:sp>
    </p:spTree>
    <p:extLst>
      <p:ext uri="{BB962C8B-B14F-4D97-AF65-F5344CB8AC3E}">
        <p14:creationId xmlns:p14="http://schemas.microsoft.com/office/powerpoint/2010/main" val="34785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r="2382"/>
          <a:stretch/>
        </p:blipFill>
        <p:spPr>
          <a:xfrm>
            <a:off x="1" y="0"/>
            <a:ext cx="9144000" cy="6858000"/>
          </a:xfrm>
        </p:spPr>
      </p:pic>
      <p:sp>
        <p:nvSpPr>
          <p:cNvPr id="3" name="Rektangel 2"/>
          <p:cNvSpPr/>
          <p:nvPr/>
        </p:nvSpPr>
        <p:spPr>
          <a:xfrm>
            <a:off x="179512" y="10762"/>
            <a:ext cx="26693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2400" b="1" dirty="0" smtClean="0">
                <a:solidFill>
                  <a:schemeClr val="bg1"/>
                </a:solidFill>
                <a:latin typeface="Myriad Pro" pitchFamily="34" charset="0"/>
              </a:rPr>
              <a:t>Aktiviteter</a:t>
            </a:r>
          </a:p>
        </p:txBody>
      </p:sp>
    </p:spTree>
    <p:extLst>
      <p:ext uri="{BB962C8B-B14F-4D97-AF65-F5344CB8AC3E}">
        <p14:creationId xmlns:p14="http://schemas.microsoft.com/office/powerpoint/2010/main" val="43418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4"/>
          <a:stretch/>
        </p:blipFill>
        <p:spPr>
          <a:xfrm>
            <a:off x="0" y="0"/>
            <a:ext cx="9144000" cy="6855822"/>
          </a:xfrm>
        </p:spPr>
      </p:pic>
      <p:sp>
        <p:nvSpPr>
          <p:cNvPr id="3" name="Rektangel 2"/>
          <p:cNvSpPr/>
          <p:nvPr/>
        </p:nvSpPr>
        <p:spPr>
          <a:xfrm>
            <a:off x="179512" y="10762"/>
            <a:ext cx="26693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2400" b="1" dirty="0" smtClean="0">
                <a:solidFill>
                  <a:schemeClr val="bg1"/>
                </a:solidFill>
                <a:latin typeface="Myriad Pro" pitchFamily="34" charset="0"/>
              </a:rPr>
              <a:t>Aktiviteter</a:t>
            </a:r>
          </a:p>
        </p:txBody>
      </p:sp>
    </p:spTree>
    <p:extLst>
      <p:ext uri="{BB962C8B-B14F-4D97-AF65-F5344CB8AC3E}">
        <p14:creationId xmlns:p14="http://schemas.microsoft.com/office/powerpoint/2010/main" val="390734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64"/>
            <a:ext cx="10334282" cy="6887663"/>
          </a:xfrm>
        </p:spPr>
      </p:pic>
      <p:sp>
        <p:nvSpPr>
          <p:cNvPr id="3" name="Rektangel 2"/>
          <p:cNvSpPr/>
          <p:nvPr/>
        </p:nvSpPr>
        <p:spPr>
          <a:xfrm>
            <a:off x="179512" y="10762"/>
            <a:ext cx="26693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2400" b="1" dirty="0" smtClean="0">
                <a:solidFill>
                  <a:schemeClr val="bg1"/>
                </a:solidFill>
                <a:latin typeface="Myriad Pro" pitchFamily="34" charset="0"/>
              </a:rPr>
              <a:t>Aktiviteter</a:t>
            </a:r>
          </a:p>
        </p:txBody>
      </p:sp>
    </p:spTree>
    <p:extLst>
      <p:ext uri="{BB962C8B-B14F-4D97-AF65-F5344CB8AC3E}">
        <p14:creationId xmlns:p14="http://schemas.microsoft.com/office/powerpoint/2010/main" val="63724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8" b="14290"/>
          <a:stretch/>
        </p:blipFill>
        <p:spPr>
          <a:xfrm>
            <a:off x="899592" y="10762"/>
            <a:ext cx="7393091" cy="6847238"/>
          </a:xfrm>
        </p:spPr>
      </p:pic>
      <p:sp>
        <p:nvSpPr>
          <p:cNvPr id="3" name="Rektangel 2"/>
          <p:cNvSpPr/>
          <p:nvPr/>
        </p:nvSpPr>
        <p:spPr>
          <a:xfrm>
            <a:off x="827584" y="10762"/>
            <a:ext cx="26693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2400" b="1" dirty="0" smtClean="0">
                <a:solidFill>
                  <a:schemeClr val="bg1"/>
                </a:solidFill>
                <a:latin typeface="Myriad Pro" pitchFamily="34" charset="0"/>
              </a:rPr>
              <a:t>Aktiviteter</a:t>
            </a:r>
          </a:p>
        </p:txBody>
      </p:sp>
    </p:spTree>
    <p:extLst>
      <p:ext uri="{BB962C8B-B14F-4D97-AF65-F5344CB8AC3E}">
        <p14:creationId xmlns:p14="http://schemas.microsoft.com/office/powerpoint/2010/main" val="344024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7" b="4491"/>
          <a:stretch/>
        </p:blipFill>
        <p:spPr>
          <a:xfrm>
            <a:off x="971600" y="-1"/>
            <a:ext cx="7272808" cy="6858001"/>
          </a:xfrm>
        </p:spPr>
      </p:pic>
      <p:sp>
        <p:nvSpPr>
          <p:cNvPr id="3" name="Rektangel 2"/>
          <p:cNvSpPr/>
          <p:nvPr/>
        </p:nvSpPr>
        <p:spPr>
          <a:xfrm>
            <a:off x="971600" y="0"/>
            <a:ext cx="26693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2400" b="1" dirty="0" smtClean="0">
                <a:solidFill>
                  <a:schemeClr val="bg1"/>
                </a:solidFill>
                <a:latin typeface="Myriad Pro" pitchFamily="34" charset="0"/>
              </a:rPr>
              <a:t>Aktiviteter</a:t>
            </a:r>
          </a:p>
        </p:txBody>
      </p:sp>
    </p:spTree>
    <p:extLst>
      <p:ext uri="{BB962C8B-B14F-4D97-AF65-F5344CB8AC3E}">
        <p14:creationId xmlns:p14="http://schemas.microsoft.com/office/powerpoint/2010/main" val="369417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0"/>
            <a:ext cx="3888432" cy="6876386"/>
          </a:xfrm>
        </p:spPr>
      </p:pic>
      <p:sp>
        <p:nvSpPr>
          <p:cNvPr id="3" name="Rektangel 2"/>
          <p:cNvSpPr/>
          <p:nvPr/>
        </p:nvSpPr>
        <p:spPr>
          <a:xfrm>
            <a:off x="179512" y="10762"/>
            <a:ext cx="26693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2400" b="1" dirty="0" smtClean="0">
                <a:solidFill>
                  <a:schemeClr val="bg1"/>
                </a:solidFill>
                <a:latin typeface="Myriad Pro" pitchFamily="34" charset="0"/>
              </a:rPr>
              <a:t>Aktiviteter</a:t>
            </a:r>
          </a:p>
        </p:txBody>
      </p:sp>
    </p:spTree>
    <p:extLst>
      <p:ext uri="{BB962C8B-B14F-4D97-AF65-F5344CB8AC3E}">
        <p14:creationId xmlns:p14="http://schemas.microsoft.com/office/powerpoint/2010/main" val="200742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9"/>
          <a:stretch/>
        </p:blipFill>
        <p:spPr>
          <a:xfrm>
            <a:off x="1115616" y="0"/>
            <a:ext cx="7046304" cy="6858000"/>
          </a:xfrm>
        </p:spPr>
      </p:pic>
      <p:sp>
        <p:nvSpPr>
          <p:cNvPr id="5" name="Rektangel 4"/>
          <p:cNvSpPr/>
          <p:nvPr/>
        </p:nvSpPr>
        <p:spPr>
          <a:xfrm>
            <a:off x="1115616" y="6363436"/>
            <a:ext cx="26693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2400" b="1" dirty="0" smtClean="0">
                <a:solidFill>
                  <a:schemeClr val="bg1"/>
                </a:solidFill>
                <a:latin typeface="Myriad Pro" pitchFamily="34" charset="0"/>
              </a:rPr>
              <a:t>Aktiviteter</a:t>
            </a:r>
          </a:p>
        </p:txBody>
      </p:sp>
    </p:spTree>
    <p:extLst>
      <p:ext uri="{BB962C8B-B14F-4D97-AF65-F5344CB8AC3E}">
        <p14:creationId xmlns:p14="http://schemas.microsoft.com/office/powerpoint/2010/main" val="69096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779912" y="476672"/>
            <a:ext cx="5364088" cy="1728192"/>
          </a:xfrm>
        </p:spPr>
        <p:txBody>
          <a:bodyPr>
            <a:noAutofit/>
          </a:bodyPr>
          <a:lstStyle/>
          <a:p>
            <a:pPr algn="l" eaLnBrk="1" hangingPunct="1"/>
            <a:r>
              <a:rPr lang="sv-SE" dirty="0" smtClean="0">
                <a:latin typeface="Myriad Pro" pitchFamily="34" charset="0"/>
              </a:rPr>
              <a:t>En</a:t>
            </a:r>
            <a:r>
              <a:rPr dirty="0" smtClean="0">
                <a:latin typeface="Myriad Pro" pitchFamily="34" charset="0"/>
              </a:rPr>
              <a:t> </a:t>
            </a:r>
            <a:r>
              <a:rPr lang="sv-SE" dirty="0" smtClean="0">
                <a:latin typeface="Myriad Pro" pitchFamily="34" charset="0"/>
              </a:rPr>
              <a:t>ung, global och</a:t>
            </a:r>
            <a:br>
              <a:rPr lang="sv-SE" dirty="0" smtClean="0">
                <a:latin typeface="Myriad Pro" pitchFamily="34" charset="0"/>
              </a:rPr>
            </a:br>
            <a:r>
              <a:rPr lang="sv-SE" dirty="0" smtClean="0">
                <a:latin typeface="Myriad Pro" pitchFamily="34" charset="0"/>
              </a:rPr>
              <a:t>växande stad i en växande region</a:t>
            </a:r>
            <a:endParaRPr lang="en-GB" altLang="sv-SE" sz="2800" dirty="0" smtClean="0">
              <a:solidFill>
                <a:schemeClr val="bg1"/>
              </a:solidFill>
              <a:latin typeface="Myriad Pro" pitchFamily="34" charset="0"/>
              <a:cs typeface="Arial"/>
            </a:endParaRPr>
          </a:p>
        </p:txBody>
      </p:sp>
      <p:sp>
        <p:nvSpPr>
          <p:cNvPr id="4101" name="Rectangle 8"/>
          <p:cNvSpPr>
            <a:spLocks noChangeArrowheads="1"/>
          </p:cNvSpPr>
          <p:nvPr/>
        </p:nvSpPr>
        <p:spPr bwMode="auto">
          <a:xfrm>
            <a:off x="3779912" y="2564904"/>
            <a:ext cx="496855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774" tIns="47888" rIns="95774" bIns="47888"/>
          <a:lstStyle>
            <a:lvl1pPr marL="400050" indent="-400050" defTabSz="957263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996950" indent="-398463" defTabSz="957263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597025" indent="-400050" defTabSz="957263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2193925" indent="-396875" defTabSz="957263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794000" indent="-400050" defTabSz="957263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3251200" indent="-400050" defTabSz="957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3708400" indent="-400050" defTabSz="957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4165600" indent="-400050" defTabSz="957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4622800" indent="-400050" defTabSz="957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sv-SE" sz="1800" dirty="0" smtClean="0">
                <a:solidFill>
                  <a:srgbClr val="FFFFFF"/>
                </a:solidFill>
              </a:rPr>
              <a:t>Sveriges tredje största stad, och växer fort</a:t>
            </a:r>
            <a:endParaRPr lang="sv-SE" sz="1800" dirty="0">
              <a:solidFill>
                <a:srgbClr val="FFFFFF"/>
              </a:solidFill>
            </a:endParaRPr>
          </a:p>
          <a:p>
            <a:pPr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31 </a:t>
            </a:r>
            <a:r>
              <a:rPr lang="en-US" sz="1800" dirty="0">
                <a:solidFill>
                  <a:srgbClr val="FFFFFF"/>
                </a:solidFill>
              </a:rPr>
              <a:t>% </a:t>
            </a:r>
            <a:r>
              <a:rPr lang="en-US" sz="1800" dirty="0" err="1" smtClean="0">
                <a:solidFill>
                  <a:srgbClr val="FFFFFF"/>
                </a:solidFill>
              </a:rPr>
              <a:t>av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</a:rPr>
              <a:t>invånarna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</a:rPr>
              <a:t>födda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</a:rPr>
              <a:t>utomland</a:t>
            </a:r>
            <a:r>
              <a:rPr lang="en-US" sz="1800" dirty="0" smtClean="0">
                <a:solidFill>
                  <a:srgbClr val="FFFFFF"/>
                </a:solidFill>
              </a:rPr>
              <a:t>, 177 </a:t>
            </a:r>
            <a:r>
              <a:rPr lang="en-US" sz="1800" dirty="0" err="1" smtClean="0">
                <a:solidFill>
                  <a:srgbClr val="FFFFFF"/>
                </a:solidFill>
              </a:rPr>
              <a:t>länder</a:t>
            </a:r>
            <a:r>
              <a:rPr lang="en-US" sz="1800" dirty="0" smtClean="0">
                <a:solidFill>
                  <a:srgbClr val="FFFFFF"/>
                </a:solidFill>
              </a:rPr>
              <a:t>, </a:t>
            </a:r>
            <a:r>
              <a:rPr lang="en-US" sz="1800" dirty="0">
                <a:solidFill>
                  <a:srgbClr val="FFFFFF"/>
                </a:solidFill>
              </a:rPr>
              <a:t>150 </a:t>
            </a:r>
            <a:r>
              <a:rPr lang="en-US" sz="1800" dirty="0" err="1" smtClean="0">
                <a:solidFill>
                  <a:srgbClr val="FFFFFF"/>
                </a:solidFill>
              </a:rPr>
              <a:t>språk</a:t>
            </a:r>
            <a:endParaRPr lang="sv-SE" sz="1800" dirty="0">
              <a:solidFill>
                <a:srgbClr val="FFFFFF"/>
              </a:solidFill>
            </a:endParaRPr>
          </a:p>
          <a:p>
            <a:pPr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330,000 </a:t>
            </a:r>
            <a:r>
              <a:rPr lang="en-US" sz="1800" dirty="0" err="1" smtClean="0">
                <a:solidFill>
                  <a:srgbClr val="FFFFFF"/>
                </a:solidFill>
              </a:rPr>
              <a:t>invånare</a:t>
            </a:r>
            <a:r>
              <a:rPr lang="en-US" sz="1800" dirty="0" smtClean="0">
                <a:solidFill>
                  <a:srgbClr val="FFFFFF"/>
                </a:solidFill>
              </a:rPr>
              <a:t>, </a:t>
            </a:r>
            <a:r>
              <a:rPr lang="en-US" sz="1800" dirty="0" err="1" smtClean="0">
                <a:solidFill>
                  <a:srgbClr val="FFFFFF"/>
                </a:solidFill>
              </a:rPr>
              <a:t>hälften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</a:rPr>
              <a:t>är</a:t>
            </a:r>
            <a:r>
              <a:rPr lang="en-US" sz="1800" dirty="0" smtClean="0">
                <a:solidFill>
                  <a:srgbClr val="FFFFFF"/>
                </a:solidFill>
              </a:rPr>
              <a:t> under 35</a:t>
            </a:r>
          </a:p>
          <a:p>
            <a:pPr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FFFFFF"/>
                </a:solidFill>
              </a:rPr>
              <a:t>E</a:t>
            </a:r>
            <a:r>
              <a:rPr lang="en-US" sz="1800" dirty="0" err="1" smtClean="0">
                <a:solidFill>
                  <a:srgbClr val="FFFFFF"/>
                </a:solidFill>
              </a:rPr>
              <a:t>n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>
                <a:solidFill>
                  <a:srgbClr val="FFFFFF"/>
                </a:solidFill>
              </a:rPr>
              <a:t>region </a:t>
            </a:r>
            <a:r>
              <a:rPr lang="en-US" sz="1800" dirty="0" smtClean="0">
                <a:solidFill>
                  <a:srgbClr val="FFFFFF"/>
                </a:solidFill>
              </a:rPr>
              <a:t>med 3,8 </a:t>
            </a:r>
            <a:r>
              <a:rPr lang="en-US" sz="1800" dirty="0" err="1" smtClean="0">
                <a:solidFill>
                  <a:srgbClr val="FFFFFF"/>
                </a:solidFill>
              </a:rPr>
              <a:t>miljoner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</a:rPr>
              <a:t>invånare</a:t>
            </a:r>
            <a:r>
              <a:rPr lang="en-US" sz="1800" dirty="0" smtClean="0">
                <a:solidFill>
                  <a:srgbClr val="FFFFFF"/>
                </a:solidFill>
              </a:rPr>
              <a:t>, 1,3 </a:t>
            </a:r>
            <a:r>
              <a:rPr lang="en-US" sz="1800" dirty="0" err="1" smtClean="0">
                <a:solidFill>
                  <a:srgbClr val="FFFFFF"/>
                </a:solidFill>
              </a:rPr>
              <a:t>miljoner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</a:rPr>
              <a:t>på</a:t>
            </a:r>
            <a:r>
              <a:rPr lang="en-US" sz="1800" dirty="0" smtClean="0">
                <a:solidFill>
                  <a:srgbClr val="FFFFFF"/>
                </a:solidFill>
              </a:rPr>
              <a:t> den </a:t>
            </a:r>
            <a:r>
              <a:rPr lang="en-US" sz="1800" dirty="0" err="1" smtClean="0">
                <a:solidFill>
                  <a:srgbClr val="FFFFFF"/>
                </a:solidFill>
              </a:rPr>
              <a:t>svenska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</a:rPr>
              <a:t>sidan</a:t>
            </a:r>
            <a:endParaRPr lang="sv-SE" sz="1800" dirty="0">
              <a:solidFill>
                <a:srgbClr val="FFFFFF"/>
              </a:solidFill>
            </a:endParaRPr>
          </a:p>
          <a:p>
            <a:pPr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250,000 </a:t>
            </a:r>
            <a:r>
              <a:rPr lang="en-US" sz="1800" dirty="0" err="1" smtClean="0">
                <a:solidFill>
                  <a:srgbClr val="FFFFFF"/>
                </a:solidFill>
              </a:rPr>
              <a:t>företag</a:t>
            </a:r>
            <a:r>
              <a:rPr lang="en-US" sz="1800" dirty="0" smtClean="0">
                <a:solidFill>
                  <a:srgbClr val="FFFFFF"/>
                </a:solidFill>
              </a:rPr>
              <a:t> med 1,8 </a:t>
            </a:r>
            <a:r>
              <a:rPr lang="en-US" sz="1800" dirty="0" err="1" smtClean="0">
                <a:solidFill>
                  <a:srgbClr val="FFFFFF"/>
                </a:solidFill>
              </a:rPr>
              <a:t>miljoner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</a:rPr>
              <a:t>anställda</a:t>
            </a:r>
            <a:endParaRPr lang="sv-SE" sz="1800" dirty="0">
              <a:solidFill>
                <a:srgbClr val="FFFFFF"/>
              </a:solidFill>
            </a:endParaRPr>
          </a:p>
          <a:p>
            <a:pPr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14 </a:t>
            </a:r>
            <a:r>
              <a:rPr lang="en-US" sz="1800" dirty="0" err="1" smtClean="0">
                <a:solidFill>
                  <a:srgbClr val="FFFFFF"/>
                </a:solidFill>
              </a:rPr>
              <a:t>universitet</a:t>
            </a:r>
            <a:r>
              <a:rPr lang="en-US" sz="1800" dirty="0" smtClean="0">
                <a:solidFill>
                  <a:srgbClr val="FFFFFF"/>
                </a:solidFill>
              </a:rPr>
              <a:t> med 140,000 </a:t>
            </a:r>
            <a:r>
              <a:rPr lang="en-US" sz="1800" dirty="0" err="1" smtClean="0">
                <a:solidFill>
                  <a:srgbClr val="FFFFFF"/>
                </a:solidFill>
              </a:rPr>
              <a:t>studenter</a:t>
            </a:r>
            <a:endParaRPr lang="sv-SE" sz="1800" dirty="0">
              <a:solidFill>
                <a:srgbClr val="FFFFFF"/>
              </a:solidFill>
            </a:endParaRPr>
          </a:p>
          <a:p>
            <a:pPr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11 </a:t>
            </a:r>
            <a:r>
              <a:rPr lang="en-US" sz="1800" dirty="0" err="1" smtClean="0">
                <a:solidFill>
                  <a:srgbClr val="FFFFFF"/>
                </a:solidFill>
              </a:rPr>
              <a:t>miljoner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</a:rPr>
              <a:t>personer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</a:rPr>
              <a:t>pendlar</a:t>
            </a:r>
            <a:r>
              <a:rPr lang="en-US" sz="1800" dirty="0" smtClean="0">
                <a:solidFill>
                  <a:srgbClr val="FFFFFF"/>
                </a:solidFill>
              </a:rPr>
              <a:t> med </a:t>
            </a:r>
            <a:r>
              <a:rPr lang="en-US" sz="1800" dirty="0" err="1" smtClean="0">
                <a:solidFill>
                  <a:srgbClr val="FFFFFF"/>
                </a:solidFill>
              </a:rPr>
              <a:t>tåg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</a:rPr>
              <a:t>över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</a:rPr>
              <a:t>Öresundsbron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</a:rPr>
              <a:t>varje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</a:rPr>
              <a:t>år</a:t>
            </a:r>
            <a:endParaRPr lang="sv-SE" sz="1800" dirty="0">
              <a:solidFill>
                <a:srgbClr val="FFFFFF"/>
              </a:solidFill>
            </a:endParaRPr>
          </a:p>
        </p:txBody>
      </p:sp>
      <p:pic>
        <p:nvPicPr>
          <p:cNvPr id="6" name="Bildobjekt 5" descr="Fotograf_Andreas_Larsson_MG_110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-54" r="16111" b="54"/>
          <a:stretch/>
        </p:blipFill>
        <p:spPr>
          <a:xfrm>
            <a:off x="0" y="-3696"/>
            <a:ext cx="3327400" cy="6858000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6731000" y="5232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sv-SE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5390444" y="3767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sv-SE" dirty="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3" name="Rak 12"/>
          <p:cNvCxnSpPr/>
          <p:nvPr/>
        </p:nvCxnSpPr>
        <p:spPr>
          <a:xfrm>
            <a:off x="3851920" y="2348880"/>
            <a:ext cx="4752528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1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" r="5053"/>
          <a:stretch/>
        </p:blipFill>
        <p:spPr>
          <a:xfrm>
            <a:off x="0" y="9309"/>
            <a:ext cx="9144000" cy="6848691"/>
          </a:xfrm>
        </p:spPr>
      </p:pic>
      <p:sp>
        <p:nvSpPr>
          <p:cNvPr id="3" name="Rektangel 2"/>
          <p:cNvSpPr/>
          <p:nvPr/>
        </p:nvSpPr>
        <p:spPr>
          <a:xfrm>
            <a:off x="179512" y="10762"/>
            <a:ext cx="26693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2400" b="1" dirty="0" smtClean="0">
                <a:solidFill>
                  <a:schemeClr val="bg1"/>
                </a:solidFill>
                <a:latin typeface="Myriad Pro" pitchFamily="34" charset="0"/>
              </a:rPr>
              <a:t>Aktiviteter</a:t>
            </a:r>
          </a:p>
        </p:txBody>
      </p:sp>
    </p:spTree>
    <p:extLst>
      <p:ext uri="{BB962C8B-B14F-4D97-AF65-F5344CB8AC3E}">
        <p14:creationId xmlns:p14="http://schemas.microsoft.com/office/powerpoint/2010/main" val="259952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 r="6244" b="184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179512" y="145588"/>
            <a:ext cx="26693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Aft>
                <a:spcPct val="35000"/>
              </a:spcAft>
            </a:pPr>
            <a:r>
              <a:rPr lang="sv-SE" sz="2400" b="1" dirty="0">
                <a:solidFill>
                  <a:schemeClr val="bg1"/>
                </a:solidFill>
                <a:latin typeface="Myriad Pro" pitchFamily="34" charset="0"/>
              </a:rPr>
              <a:t>Aktiviteter</a:t>
            </a:r>
            <a:endParaRPr lang="sv-SE" sz="2400" b="1" dirty="0" smtClean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76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3" r="22077"/>
          <a:stretch/>
        </p:blipFill>
        <p:spPr>
          <a:xfrm rot="16200000">
            <a:off x="1142999" y="-1143000"/>
            <a:ext cx="6858000" cy="9144000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179512" y="145588"/>
            <a:ext cx="26693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2400" b="1" dirty="0" smtClean="0">
                <a:solidFill>
                  <a:schemeClr val="bg1"/>
                </a:solidFill>
                <a:latin typeface="Myriad Pro" pitchFamily="34" charset="0"/>
              </a:rPr>
              <a:t>Aktiviteter</a:t>
            </a:r>
            <a:endParaRPr lang="sv-SE" sz="2400" b="1" dirty="0" smtClean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65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79512" y="145588"/>
            <a:ext cx="26693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2400" b="1" dirty="0" err="1" smtClean="0">
                <a:solidFill>
                  <a:schemeClr val="bg1"/>
                </a:solidFill>
                <a:latin typeface="Myriad Pro" pitchFamily="34" charset="0"/>
              </a:rPr>
              <a:t>Activities</a:t>
            </a:r>
            <a:endParaRPr lang="sv-SE" sz="2400" b="1" dirty="0" smtClean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" name="Platshållare för innehåll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" t="3" r="17771"/>
          <a:stretch/>
        </p:blipFill>
        <p:spPr>
          <a:xfrm>
            <a:off x="0" y="-1"/>
            <a:ext cx="9144000" cy="6857767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179512" y="145588"/>
            <a:ext cx="266937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89050">
              <a:lnSpc>
                <a:spcPct val="90000"/>
              </a:lnSpc>
              <a:spcAft>
                <a:spcPct val="35000"/>
              </a:spcAft>
            </a:pPr>
            <a:r>
              <a:rPr lang="sv-SE" sz="2400" b="1" dirty="0">
                <a:solidFill>
                  <a:schemeClr val="bg1"/>
                </a:solidFill>
                <a:latin typeface="Myriad Pro" pitchFamily="34" charset="0"/>
              </a:rPr>
              <a:t>Aktiviteter</a:t>
            </a:r>
            <a:endParaRPr lang="sv-SE" sz="2400" b="1" dirty="0" smtClean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22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innehåll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0"/>
            <a:ext cx="4570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0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" y="30682"/>
            <a:ext cx="5349174" cy="3566116"/>
          </a:xfrm>
          <a:prstGeom prst="rect">
            <a:avLst/>
          </a:prstGeom>
          <a:ln w="31750">
            <a:solidFill>
              <a:schemeClr val="bg1">
                <a:lumMod val="95000"/>
              </a:schemeClr>
            </a:solidFill>
          </a:ln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997" y="36842"/>
            <a:ext cx="4569036" cy="3058611"/>
          </a:xfrm>
          <a:prstGeom prst="rect">
            <a:avLst/>
          </a:prstGeom>
          <a:ln w="31750">
            <a:solidFill>
              <a:schemeClr val="bg1">
                <a:lumMod val="95000"/>
              </a:schemeClr>
            </a:solidFill>
          </a:ln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4" y="3382633"/>
            <a:ext cx="5198581" cy="3465721"/>
          </a:xfrm>
          <a:prstGeom prst="rect">
            <a:avLst/>
          </a:prstGeom>
          <a:ln w="31750">
            <a:solidFill>
              <a:schemeClr val="bg1">
                <a:lumMod val="95000"/>
              </a:schemeClr>
            </a:solidFill>
          </a:ln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0681"/>
            <a:ext cx="5004048" cy="3336032"/>
          </a:xfrm>
          <a:prstGeom prst="rect">
            <a:avLst/>
          </a:prstGeom>
          <a:ln w="31750">
            <a:solidFill>
              <a:schemeClr val="bg1">
                <a:lumMod val="95000"/>
              </a:schemeClr>
            </a:solidFill>
          </a:ln>
        </p:spPr>
      </p:pic>
      <p:pic>
        <p:nvPicPr>
          <p:cNvPr id="8" name="Platshållare för innehåll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9"/>
          <a:stretch/>
        </p:blipFill>
        <p:spPr>
          <a:xfrm>
            <a:off x="4139952" y="17792"/>
            <a:ext cx="5004048" cy="3941395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367" y="3391268"/>
            <a:ext cx="5185633" cy="3457088"/>
          </a:xfrm>
          <a:prstGeom prst="rect">
            <a:avLst/>
          </a:prstGeom>
          <a:ln w="31750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299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Bildobjekt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21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 6"/>
          <p:cNvSpPr/>
          <p:nvPr/>
        </p:nvSpPr>
        <p:spPr>
          <a:xfrm>
            <a:off x="5940152" y="5373216"/>
            <a:ext cx="184150" cy="184150"/>
          </a:xfrm>
          <a:prstGeom prst="ellipse">
            <a:avLst/>
          </a:prstGeom>
          <a:solidFill>
            <a:srgbClr val="FF0000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v-SE"/>
          </a:p>
        </p:txBody>
      </p:sp>
      <p:sp>
        <p:nvSpPr>
          <p:cNvPr id="9" name="Ellips 8"/>
          <p:cNvSpPr/>
          <p:nvPr/>
        </p:nvSpPr>
        <p:spPr>
          <a:xfrm>
            <a:off x="3275856" y="4117247"/>
            <a:ext cx="184150" cy="184150"/>
          </a:xfrm>
          <a:prstGeom prst="ellipse">
            <a:avLst/>
          </a:prstGeom>
          <a:solidFill>
            <a:srgbClr val="FF0000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v-SE"/>
          </a:p>
        </p:txBody>
      </p:sp>
      <p:sp>
        <p:nvSpPr>
          <p:cNvPr id="10" name="Ellips 9"/>
          <p:cNvSpPr/>
          <p:nvPr/>
        </p:nvSpPr>
        <p:spPr>
          <a:xfrm>
            <a:off x="4297682" y="2222500"/>
            <a:ext cx="184150" cy="184150"/>
          </a:xfrm>
          <a:prstGeom prst="ellipse">
            <a:avLst/>
          </a:prstGeom>
          <a:solidFill>
            <a:srgbClr val="FF0000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v-SE"/>
          </a:p>
        </p:txBody>
      </p:sp>
      <p:sp>
        <p:nvSpPr>
          <p:cNvPr id="11" name="Ellips 10"/>
          <p:cNvSpPr/>
          <p:nvPr/>
        </p:nvSpPr>
        <p:spPr>
          <a:xfrm>
            <a:off x="2527102" y="3336921"/>
            <a:ext cx="184150" cy="184150"/>
          </a:xfrm>
          <a:prstGeom prst="ellipse">
            <a:avLst/>
          </a:prstGeom>
          <a:solidFill>
            <a:srgbClr val="FF0000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v-SE"/>
          </a:p>
        </p:txBody>
      </p:sp>
      <p:cxnSp>
        <p:nvCxnSpPr>
          <p:cNvPr id="12" name="Rak 11"/>
          <p:cNvCxnSpPr/>
          <p:nvPr/>
        </p:nvCxnSpPr>
        <p:spPr>
          <a:xfrm flipH="1" flipV="1">
            <a:off x="4572000" y="4149080"/>
            <a:ext cx="1103313" cy="29210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12"/>
          <p:cNvCxnSpPr/>
          <p:nvPr/>
        </p:nvCxnSpPr>
        <p:spPr>
          <a:xfrm flipH="1">
            <a:off x="4211960" y="4146550"/>
            <a:ext cx="355595" cy="146050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8" name="Ellips 7"/>
          <p:cNvSpPr/>
          <p:nvPr/>
        </p:nvSpPr>
        <p:spPr>
          <a:xfrm>
            <a:off x="5583238" y="4349105"/>
            <a:ext cx="184150" cy="184150"/>
          </a:xfrm>
          <a:prstGeom prst="ellipse">
            <a:avLst/>
          </a:prstGeom>
          <a:solidFill>
            <a:srgbClr val="FF0000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009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1470025"/>
          </a:xfrm>
        </p:spPr>
        <p:txBody>
          <a:bodyPr/>
          <a:lstStyle/>
          <a:p>
            <a:r>
              <a:rPr lang="sv-SE" sz="5400" b="1" dirty="0" smtClean="0">
                <a:solidFill>
                  <a:srgbClr val="7030A0"/>
                </a:solidFill>
                <a:latin typeface="Myriad Pro" pitchFamily="34" charset="0"/>
              </a:rPr>
              <a:t>Kommunikation och marknadsföring</a:t>
            </a:r>
            <a:endParaRPr lang="sv-SE" sz="5400" b="1" dirty="0">
              <a:solidFill>
                <a:srgbClr val="7030A0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99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654118"/>
            <a:ext cx="4716016" cy="3537012"/>
          </a:xfrm>
          <a:prstGeom prst="rect">
            <a:avLst/>
          </a:prstGeom>
        </p:spPr>
      </p:pic>
      <p:pic>
        <p:nvPicPr>
          <p:cNvPr id="2050" name="Picture 2" descr="C:\Users\olorab\Desktop\Presentation Finland\STOR AFFISC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16" y="799055"/>
            <a:ext cx="3839451" cy="543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2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olorab\Desktop\Presentation Finland\Popuppark2_EM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11860"/>
            <a:ext cx="2697427" cy="4046141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lorab\Desktop\Presentation Finland\Event personell cloth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0" t="10525" r="30729" b="22484"/>
          <a:stretch/>
        </p:blipFill>
        <p:spPr bwMode="auto">
          <a:xfrm>
            <a:off x="2526026" y="1686579"/>
            <a:ext cx="3889618" cy="5171422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196" y="0"/>
            <a:ext cx="2445448" cy="2034898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1026" name="Picture 2" descr="C:\Users\olorab\Desktop\Presentation Finland\Dekal_bi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970196" cy="2977647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644" y="0"/>
            <a:ext cx="2787774" cy="3717032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043" y="3717032"/>
            <a:ext cx="4187957" cy="3140968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4751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-14356" y="-171400"/>
            <a:ext cx="9770932" cy="7344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sv-SE">
              <a:solidFill>
                <a:prstClr val="white"/>
              </a:solidFill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sv-SE" dirty="0" smtClean="0"/>
              <a:t>Trafikutveckling sedan 2007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6"/>
          <a:stretch>
            <a:fillRect/>
          </a:stretch>
        </p:blipFill>
        <p:spPr bwMode="auto">
          <a:xfrm>
            <a:off x="35496" y="884074"/>
            <a:ext cx="8908902" cy="578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7884368" y="3068960"/>
            <a:ext cx="1368152" cy="20928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b="1" dirty="0" smtClean="0">
                <a:solidFill>
                  <a:prstClr val="black"/>
                </a:solidFill>
                <a:latin typeface="Calibri"/>
              </a:rPr>
              <a:t>Befolkning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sv-SE" sz="800" b="1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b="1" dirty="0" smtClean="0">
                <a:solidFill>
                  <a:prstClr val="black"/>
                </a:solidFill>
                <a:latin typeface="Calibri"/>
              </a:rPr>
              <a:t>Cykel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sv-SE" sz="1200" b="1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b="1" dirty="0" smtClean="0">
                <a:solidFill>
                  <a:prstClr val="black"/>
                </a:solidFill>
                <a:latin typeface="Calibri"/>
              </a:rPr>
              <a:t>Buss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sv-SE" sz="1000" b="1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b="1" dirty="0" smtClean="0">
                <a:solidFill>
                  <a:prstClr val="black"/>
                </a:solidFill>
                <a:latin typeface="Calibri"/>
              </a:rPr>
              <a:t>Tåg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sv-SE" sz="1000" b="1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v-SE" b="1" dirty="0" smtClean="0">
                <a:solidFill>
                  <a:prstClr val="black"/>
                </a:solidFill>
                <a:latin typeface="Calibri"/>
              </a:rPr>
              <a:t>Bil</a:t>
            </a:r>
            <a:endParaRPr lang="sv-SE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202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smtClean="0">
                <a:solidFill>
                  <a:srgbClr val="7030A0"/>
                </a:solidFill>
                <a:latin typeface="Myriad Pro" pitchFamily="34" charset="0"/>
              </a:rPr>
              <a:t>Besöksundersökningen</a:t>
            </a:r>
            <a:endParaRPr lang="sv-SE" b="1" dirty="0">
              <a:solidFill>
                <a:srgbClr val="7030A0"/>
              </a:solidFill>
              <a:latin typeface="Myriad Pro" pitchFamily="34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259632" y="2924944"/>
            <a:ext cx="6624736" cy="1612776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7030A0"/>
              </a:buClr>
              <a:buNone/>
            </a:pPr>
            <a:r>
              <a:rPr lang="sv-SE" sz="3000" b="1" dirty="0" smtClean="0">
                <a:latin typeface="Myriad Pro" pitchFamily="34" charset="0"/>
              </a:rPr>
              <a:t>8</a:t>
            </a:r>
            <a:r>
              <a:rPr lang="sv-SE" sz="3000" dirty="0" smtClean="0">
                <a:latin typeface="Myriad Pro" pitchFamily="34" charset="0"/>
              </a:rPr>
              <a:t> </a:t>
            </a:r>
            <a:r>
              <a:rPr lang="sv-SE" sz="3000" dirty="0">
                <a:latin typeface="Myriad Pro" pitchFamily="34" charset="0"/>
              </a:rPr>
              <a:t>av </a:t>
            </a:r>
            <a:r>
              <a:rPr lang="sv-SE" sz="3000" b="1" dirty="0">
                <a:latin typeface="Myriad Pro" pitchFamily="34" charset="0"/>
              </a:rPr>
              <a:t>10</a:t>
            </a:r>
            <a:r>
              <a:rPr lang="sv-SE" sz="3000" dirty="0">
                <a:latin typeface="Myriad Pro" pitchFamily="34" charset="0"/>
              </a:rPr>
              <a:t> besökare </a:t>
            </a:r>
            <a:r>
              <a:rPr lang="sv-SE" sz="3000" dirty="0" smtClean="0">
                <a:latin typeface="Myriad Pro" pitchFamily="34" charset="0"/>
              </a:rPr>
              <a:t>var ganska </a:t>
            </a:r>
            <a:r>
              <a:rPr lang="sv-SE" sz="3000" dirty="0">
                <a:latin typeface="Myriad Pro" pitchFamily="34" charset="0"/>
              </a:rPr>
              <a:t>eller mycket positiva till evenemanget</a:t>
            </a:r>
            <a:r>
              <a:rPr lang="sv-SE" sz="3000" dirty="0" smtClean="0">
                <a:latin typeface="Myriad Pro" pitchFamily="34" charset="0"/>
              </a:rPr>
              <a:t>.</a:t>
            </a:r>
            <a:endParaRPr lang="sv-SE" sz="3000" dirty="0">
              <a:latin typeface="Myriad Pro" pitchFamily="34" charset="0"/>
            </a:endParaRPr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5880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79"/>
          <a:stretch/>
        </p:blipFill>
        <p:spPr>
          <a:xfrm>
            <a:off x="131164" y="1"/>
            <a:ext cx="3378562" cy="622209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00" y="5680789"/>
            <a:ext cx="6372000" cy="1180233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85"/>
          <a:stretch/>
        </p:blipFill>
        <p:spPr>
          <a:xfrm>
            <a:off x="47943" y="1849291"/>
            <a:ext cx="3702557" cy="294507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2" y="2400878"/>
            <a:ext cx="3985176" cy="402543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00" y="4386274"/>
            <a:ext cx="4752528" cy="1211050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66"/>
          <a:stretch/>
        </p:blipFill>
        <p:spPr>
          <a:xfrm>
            <a:off x="3637660" y="2702256"/>
            <a:ext cx="5425479" cy="543637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3" y="683186"/>
            <a:ext cx="4524058" cy="1166105"/>
          </a:xfrm>
          <a:prstGeom prst="rect">
            <a:avLst/>
          </a:prstGeom>
        </p:spPr>
      </p:pic>
      <p:pic>
        <p:nvPicPr>
          <p:cNvPr id="16" name="Bildobjekt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491083"/>
            <a:ext cx="3819008" cy="500716"/>
          </a:xfrm>
          <a:prstGeom prst="rect">
            <a:avLst/>
          </a:prstGeom>
        </p:spPr>
      </p:pic>
      <p:pic>
        <p:nvPicPr>
          <p:cNvPr id="17" name="Bildobjekt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109" y="0"/>
            <a:ext cx="4913232" cy="1244421"/>
          </a:xfrm>
          <a:prstGeom prst="rect">
            <a:avLst/>
          </a:prstGeom>
        </p:spPr>
      </p:pic>
      <p:pic>
        <p:nvPicPr>
          <p:cNvPr id="18" name="Bildobjekt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8" y="2823386"/>
            <a:ext cx="3554614" cy="376789"/>
          </a:xfrm>
          <a:prstGeom prst="rect">
            <a:avLst/>
          </a:prstGeom>
        </p:spPr>
      </p:pic>
      <p:pic>
        <p:nvPicPr>
          <p:cNvPr id="19" name="Bildobjekt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5894"/>
            <a:ext cx="5436096" cy="904189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785" y="3671856"/>
            <a:ext cx="5805080" cy="716403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766" y="5061677"/>
            <a:ext cx="5474876" cy="535647"/>
          </a:xfrm>
          <a:prstGeom prst="rect">
            <a:avLst/>
          </a:prstGeom>
        </p:spPr>
      </p:pic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21"/>
          <a:stretch/>
        </p:blipFill>
        <p:spPr>
          <a:xfrm>
            <a:off x="5651460" y="5582532"/>
            <a:ext cx="3439669" cy="307739"/>
          </a:xfr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500" y="1469104"/>
            <a:ext cx="5433142" cy="970962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15"/>
          <a:stretch/>
        </p:blipFill>
        <p:spPr>
          <a:xfrm>
            <a:off x="6322835" y="6101017"/>
            <a:ext cx="3073701" cy="52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/>
          <a:lstStyle/>
          <a:p>
            <a:r>
              <a:rPr lang="sv-SE" sz="5400" b="1" dirty="0" smtClean="0">
                <a:solidFill>
                  <a:srgbClr val="7030A0"/>
                </a:solidFill>
                <a:latin typeface="Myriad Pro" pitchFamily="34" charset="0"/>
              </a:rPr>
              <a:t>Permanenta åtgärder</a:t>
            </a:r>
            <a:endParaRPr lang="sv-SE" sz="5400" b="1" dirty="0">
              <a:solidFill>
                <a:srgbClr val="7030A0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40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olorab\Desktop\MOBILITY WEEK\EMW Award\Final_application\Permanent measures\Permanent measure 7 - New bicycle lanes\St Knuts väg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015" y="-1"/>
            <a:ext cx="5967985" cy="3356991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olorab\Desktop\MOBILITY WEEK\EMW Award\Final_application\Permanent measures\Permanent measure 5 - Malmö by bike\1 of 50 bicycle stand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0"/>
          <a:stretch/>
        </p:blipFill>
        <p:spPr bwMode="auto">
          <a:xfrm>
            <a:off x="0" y="0"/>
            <a:ext cx="4414638" cy="3356991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lorab\Desktop\MOBILITY WEEK\EMW Award\Final_application\Permanent measures\Permanent measure 5 - Malmö by bike\New rental bike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33"/>
          <a:stretch/>
        </p:blipFill>
        <p:spPr bwMode="auto">
          <a:xfrm>
            <a:off x="4414638" y="3348032"/>
            <a:ext cx="4729362" cy="3528053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2100"/>
            <a:ext cx="4548213" cy="3528052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6037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:\Users\olorab\Desktop\MOBILITY WEEK\EMW Award\Final_application\Permanent measures\Permanent measure 12 - Cycling without age\150703_CyklingUtanAlder_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68"/>
          <a:stretch/>
        </p:blipFill>
        <p:spPr bwMode="auto">
          <a:xfrm>
            <a:off x="4427985" y="569086"/>
            <a:ext cx="4716016" cy="3869403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C:\Users\olorab\Desktop\MOBILITY WEEK\EMW Award\Final_application\Permanent measures\Permanent measure 10 - City logistics\City logistic vehicl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869403"/>
            <a:ext cx="6300192" cy="2988597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olorab\Desktop\MOBILITY WEEK\EMW Award\Final_application\Permanent measures\Permanent measure 8 - New bicycle stands\New bicycle stands at Kungsgata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9"/>
          <a:stretch/>
        </p:blipFill>
        <p:spPr bwMode="auto">
          <a:xfrm>
            <a:off x="5157911" y="0"/>
            <a:ext cx="3986089" cy="2503787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olorab\Desktop\MOBILITY WEEK\EMW Award\Final_application\Permanent measures\Permanent measure 9 - New bicycle crossings\New street sign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" t="36553" r="4986" b="6607"/>
          <a:stretch/>
        </p:blipFill>
        <p:spPr bwMode="auto">
          <a:xfrm>
            <a:off x="-18275" y="3852933"/>
            <a:ext cx="3053662" cy="3005067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C:\Users\olorab\Desktop\MOBILITY WEEK\EMW Award\Final_application\Permanent measures\Permanent measure 11 - Pedestrian street\IMG_372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1" y="0"/>
            <a:ext cx="5159203" cy="3869403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20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smtClean="0">
                <a:solidFill>
                  <a:srgbClr val="7030A0"/>
                </a:solidFill>
                <a:latin typeface="Myriad Pro" pitchFamily="34" charset="0"/>
              </a:rPr>
              <a:t>Viktiga lärdomar – ett urval</a:t>
            </a:r>
            <a:endParaRPr lang="sv-SE" b="1" dirty="0">
              <a:solidFill>
                <a:srgbClr val="7030A0"/>
              </a:solidFill>
              <a:latin typeface="Myriad Pro" pitchFamily="34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rgbClr val="7030A0"/>
              </a:buClr>
            </a:pPr>
            <a:r>
              <a:rPr lang="sv-SE" dirty="0" smtClean="0">
                <a:latin typeface="Myriad Pro" pitchFamily="34" charset="0"/>
              </a:rPr>
              <a:t>Dubbelt projektledarskap</a:t>
            </a:r>
          </a:p>
          <a:p>
            <a:pPr>
              <a:buClr>
                <a:srgbClr val="7030A0"/>
              </a:buClr>
            </a:pPr>
            <a:r>
              <a:rPr lang="sv-SE" dirty="0" smtClean="0">
                <a:latin typeface="Myriad Pro" pitchFamily="34" charset="0"/>
              </a:rPr>
              <a:t>Tydliga roller och ansvarsområden</a:t>
            </a:r>
          </a:p>
          <a:p>
            <a:pPr>
              <a:buClr>
                <a:srgbClr val="7030A0"/>
              </a:buClr>
            </a:pPr>
            <a:r>
              <a:rPr lang="sv-SE" dirty="0" smtClean="0">
                <a:latin typeface="Myriad Pro" pitchFamily="34" charset="0"/>
              </a:rPr>
              <a:t>Behov av gemensam målbild</a:t>
            </a:r>
          </a:p>
          <a:p>
            <a:pPr>
              <a:buClr>
                <a:srgbClr val="7030A0"/>
              </a:buClr>
            </a:pPr>
            <a:r>
              <a:rPr lang="sv-SE" dirty="0" smtClean="0">
                <a:latin typeface="Myriad Pro" pitchFamily="34" charset="0"/>
              </a:rPr>
              <a:t>Dialogarbetet med intressenter längs gatan</a:t>
            </a:r>
          </a:p>
          <a:p>
            <a:pPr>
              <a:buClr>
                <a:srgbClr val="7030A0"/>
              </a:buClr>
            </a:pPr>
            <a:r>
              <a:rPr lang="sv-SE" dirty="0" smtClean="0">
                <a:latin typeface="Myriad Pro" pitchFamily="34" charset="0"/>
              </a:rPr>
              <a:t>Dialogtillfällen under veckan</a:t>
            </a:r>
          </a:p>
          <a:p>
            <a:pPr>
              <a:buClr>
                <a:srgbClr val="7030A0"/>
              </a:buClr>
            </a:pPr>
            <a:r>
              <a:rPr lang="sv-SE" dirty="0" smtClean="0">
                <a:latin typeface="Myriad Pro" pitchFamily="34" charset="0"/>
              </a:rPr>
              <a:t>Omfördelning i gaturum – hållbart resande!</a:t>
            </a:r>
          </a:p>
          <a:p>
            <a:pPr>
              <a:buClr>
                <a:srgbClr val="7030A0"/>
              </a:buClr>
            </a:pPr>
            <a:r>
              <a:rPr lang="sv-SE" dirty="0" smtClean="0">
                <a:latin typeface="Myriad Pro" pitchFamily="34" charset="0"/>
              </a:rPr>
              <a:t>Sektorsövergripande samverkan</a:t>
            </a:r>
          </a:p>
          <a:p>
            <a:pPr>
              <a:buClr>
                <a:srgbClr val="7030A0"/>
              </a:buClr>
            </a:pPr>
            <a:r>
              <a:rPr lang="sv-SE" dirty="0" smtClean="0">
                <a:latin typeface="Myriad Pro" pitchFamily="34" charset="0"/>
              </a:rPr>
              <a:t>Fånga politiken tidigt </a:t>
            </a:r>
            <a:endParaRPr lang="sv-SE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16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043608" y="3284984"/>
            <a:ext cx="212763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i="1" dirty="0" err="1" smtClean="0">
                <a:latin typeface="Myriad Pro" pitchFamily="34" charset="0"/>
              </a:rPr>
              <a:t>Takk</a:t>
            </a:r>
            <a:r>
              <a:rPr lang="sv-SE" sz="2400" b="1" i="1" dirty="0" smtClean="0">
                <a:latin typeface="Myriad Pro" pitchFamily="34" charset="0"/>
              </a:rPr>
              <a:t>!</a:t>
            </a:r>
          </a:p>
          <a:p>
            <a:r>
              <a:rPr lang="sv-SE" dirty="0" smtClean="0">
                <a:latin typeface="Myriad Pro" pitchFamily="34" charset="0"/>
              </a:rPr>
              <a:t>Olof Rabe</a:t>
            </a:r>
          </a:p>
          <a:p>
            <a:r>
              <a:rPr lang="sv-SE" dirty="0">
                <a:latin typeface="Myriad Pro" pitchFamily="34" charset="0"/>
              </a:rPr>
              <a:t>o</a:t>
            </a:r>
            <a:r>
              <a:rPr lang="sv-SE" dirty="0" smtClean="0">
                <a:latin typeface="Myriad Pro" pitchFamily="34" charset="0"/>
              </a:rPr>
              <a:t>lof.rabe@malmo.se</a:t>
            </a:r>
          </a:p>
          <a:p>
            <a:r>
              <a:rPr lang="sv-SE" dirty="0" smtClean="0">
                <a:latin typeface="Myriad Pro" pitchFamily="34" charset="0"/>
              </a:rPr>
              <a:t>+46 709 63 08 31</a:t>
            </a:r>
            <a:endParaRPr lang="sv-SE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09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b="16159"/>
          <a:stretch/>
        </p:blipFill>
        <p:spPr bwMode="auto">
          <a:xfrm>
            <a:off x="3066548" y="1646502"/>
            <a:ext cx="6044601" cy="35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ktangel 5"/>
          <p:cNvSpPr/>
          <p:nvPr/>
        </p:nvSpPr>
        <p:spPr>
          <a:xfrm>
            <a:off x="6119664" y="1629200"/>
            <a:ext cx="3024336" cy="365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4"/>
          <p:cNvSpPr/>
          <p:nvPr/>
        </p:nvSpPr>
        <p:spPr>
          <a:xfrm>
            <a:off x="3066548" y="1662890"/>
            <a:ext cx="3024336" cy="365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4"/>
          <a:stretch/>
        </p:blipFill>
        <p:spPr bwMode="auto">
          <a:xfrm>
            <a:off x="4578716" y="1629199"/>
            <a:ext cx="3650885" cy="3665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74" y="1628799"/>
            <a:ext cx="4422458" cy="366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31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 L -0.56858 0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0" y="-99392"/>
            <a:ext cx="9252520" cy="71287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4" r="63132" b="3546"/>
          <a:stretch/>
        </p:blipFill>
        <p:spPr>
          <a:xfrm>
            <a:off x="1403648" y="-99392"/>
            <a:ext cx="3318084" cy="7128792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2" t="4392" b="14080"/>
          <a:stretch/>
        </p:blipFill>
        <p:spPr>
          <a:xfrm>
            <a:off x="4569142" y="-99392"/>
            <a:ext cx="3691617" cy="6309124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131" y="1340768"/>
            <a:ext cx="3846258" cy="393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3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4|0.6|0.6|0.4"/>
</p:tagLst>
</file>

<file path=ppt/theme/theme1.xml><?xml version="1.0" encoding="utf-8"?>
<a:theme xmlns:a="http://schemas.openxmlformats.org/drawingml/2006/main" name="Tromp - presentationsmall 13010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almö stad">
      <a:majorFont>
        <a:latin typeface="Myriad Pro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om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almö stad">
      <a:majorFont>
        <a:latin typeface="Myriad Pro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romp - presentationsmall 13010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almö stad">
      <a:majorFont>
        <a:latin typeface="Myriad Pro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40328_MalmöPPT_final">
  <a:themeElements>
    <a:clrScheme name="Black Malmö stad">
      <a:dk1>
        <a:srgbClr val="FFFFFF"/>
      </a:dk1>
      <a:lt1>
        <a:sysClr val="window" lastClr="FFFFFF"/>
      </a:lt1>
      <a:dk2>
        <a:srgbClr val="F3EC7A"/>
      </a:dk2>
      <a:lt2>
        <a:srgbClr val="C3C8C8"/>
      </a:lt2>
      <a:accent1>
        <a:srgbClr val="C3C8C8"/>
      </a:accent1>
      <a:accent2>
        <a:srgbClr val="FFFFFF"/>
      </a:accent2>
      <a:accent3>
        <a:srgbClr val="A9DC92"/>
      </a:accent3>
      <a:accent4>
        <a:srgbClr val="F3EC7A"/>
      </a:accent4>
      <a:accent5>
        <a:srgbClr val="FBC34E"/>
      </a:accent5>
      <a:accent6>
        <a:srgbClr val="DEDD3A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Tromp - presentationsmall 13010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almö stad">
      <a:majorFont>
        <a:latin typeface="Myriad Pro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romp - presentationsmall 13010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almö stad">
      <a:majorFont>
        <a:latin typeface="Myriad Pro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6131</TotalTime>
  <Words>389</Words>
  <Application>Microsoft Office PowerPoint</Application>
  <PresentationFormat>Bildspel på skärmen (4:3)</PresentationFormat>
  <Paragraphs>152</Paragraphs>
  <Slides>76</Slides>
  <Notes>23</Notes>
  <HiddenSlides>0</HiddenSlides>
  <MMClips>0</MMClips>
  <ScaleCrop>false</ScaleCrop>
  <HeadingPairs>
    <vt:vector size="4" baseType="variant">
      <vt:variant>
        <vt:lpstr>Tema</vt:lpstr>
      </vt:variant>
      <vt:variant>
        <vt:i4>7</vt:i4>
      </vt:variant>
      <vt:variant>
        <vt:lpstr>Bildrubriker</vt:lpstr>
      </vt:variant>
      <vt:variant>
        <vt:i4>76</vt:i4>
      </vt:variant>
    </vt:vector>
  </HeadingPairs>
  <TitlesOfParts>
    <vt:vector size="83" baseType="lpstr">
      <vt:lpstr>Tromp - presentationsmall 130108</vt:lpstr>
      <vt:lpstr>Tromp</vt:lpstr>
      <vt:lpstr>1_Tromp - presentationsmall 130108</vt:lpstr>
      <vt:lpstr>140328_MalmöPPT_final</vt:lpstr>
      <vt:lpstr>2_Tromp - presentationsmall 130108</vt:lpstr>
      <vt:lpstr>3_Tromp - presentationsmall 130108</vt:lpstr>
      <vt:lpstr>1_Office-tema</vt:lpstr>
      <vt:lpstr>Mobility Week Malmö 2016</vt:lpstr>
      <vt:lpstr>Kort introduktion</vt:lpstr>
      <vt:lpstr>PowerPoint-presentation</vt:lpstr>
      <vt:lpstr>Från industristad till kunskapsstad</vt:lpstr>
      <vt:lpstr>PowerPoint-presentation</vt:lpstr>
      <vt:lpstr>En ung, global och växande stad i en växande region</vt:lpstr>
      <vt:lpstr>Trafikutveckling sedan 2007</vt:lpstr>
      <vt:lpstr>PowerPoint-presentation</vt:lpstr>
      <vt:lpstr>PowerPoint-presentation</vt:lpstr>
      <vt:lpstr>PowerPoint-presentation</vt:lpstr>
      <vt:lpstr>Stadsgator</vt:lpstr>
      <vt:lpstr>Våra fyra viktigaste strategier</vt:lpstr>
      <vt:lpstr>PowerPoint-presentation</vt:lpstr>
      <vt:lpstr>Varför i Malmö?</vt:lpstr>
      <vt:lpstr>PowerPoint-presentation</vt:lpstr>
      <vt:lpstr>PowerPoint-presentation</vt:lpstr>
      <vt:lpstr>PowerPoint-presentation</vt:lpstr>
      <vt:lpstr>Varför på Friisgatan?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Kommunikation och marknadsföring</vt:lpstr>
      <vt:lpstr>PowerPoint-presentation</vt:lpstr>
      <vt:lpstr>PowerPoint-presentation</vt:lpstr>
      <vt:lpstr>Besöksundersökningen</vt:lpstr>
      <vt:lpstr>PowerPoint-presentation</vt:lpstr>
      <vt:lpstr>Permanenta åtgärder</vt:lpstr>
      <vt:lpstr>PowerPoint-presentation</vt:lpstr>
      <vt:lpstr>PowerPoint-presentation</vt:lpstr>
      <vt:lpstr>Viktiga lärdomar – ett urval</vt:lpstr>
      <vt:lpstr>PowerPoint-presentation</vt:lpstr>
    </vt:vector>
  </TitlesOfParts>
  <Company>Malmö Stad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Peter Håkansson</dc:creator>
  <cp:lastModifiedBy>Olof Rabe</cp:lastModifiedBy>
  <cp:revision>390</cp:revision>
  <cp:lastPrinted>2015-05-11T09:07:21Z</cp:lastPrinted>
  <dcterms:created xsi:type="dcterms:W3CDTF">2013-01-11T08:34:52Z</dcterms:created>
  <dcterms:modified xsi:type="dcterms:W3CDTF">2017-05-24T13:52:51Z</dcterms:modified>
</cp:coreProperties>
</file>