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handoutMasterIdLst>
    <p:handoutMasterId r:id="rId17"/>
  </p:handoutMasterIdLst>
  <p:sldIdLst>
    <p:sldId id="267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7" r:id="rId14"/>
    <p:sldId id="280" r:id="rId1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78305" autoAdjust="0"/>
  </p:normalViewPr>
  <p:slideViewPr>
    <p:cSldViewPr snapToGrid="0">
      <p:cViewPr varScale="1">
        <p:scale>
          <a:sx n="91" d="100"/>
          <a:sy n="91" d="100"/>
        </p:scale>
        <p:origin x="193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3552" y="-108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17A56-9356-4196-AC34-DD519146BA8D}" type="datetimeFigureOut">
              <a:rPr lang="nb-NO" smtClean="0"/>
              <a:t>22.06.2015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8D5F7-302C-43CC-B637-B725AA5BCF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9747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D5AF1-1EAD-48B6-9E7B-4609BD7E0732}" type="datetimeFigureOut">
              <a:rPr lang="nb-NO"/>
              <a:t>22.06.2015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2DBE4-7FB6-4E73-8D85-E19030F4C084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83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Miljøagentene jobber for et samfunn der mennesket vet hva naturen tåler og handler etter det.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Vi ønsker et renere miljø og en tryggere framtid for jorden og menneskene som bor på den.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Vi jobber for at alle våre miljøagenter skal få et livslangt miljøengasjement.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planter et miljøengasjement. Om 10-15-20 år, er våre medlemmer først i rekka som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grønne forbrukere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Vi utdanner både bedriftsledere og statsledere. Det vi planter i barna, tar de med seg resten av livet. Bevisst eller ubevisst. På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måten gir investeringen barnas miljøengasjement svært god avkastning for naturen!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4489C-3538-4301-AC0B-4146D57C34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2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200" dirty="0" smtClean="0">
                <a:solidFill>
                  <a:srgbClr val="0082B9"/>
                </a:solidFill>
              </a:rPr>
              <a:t>Tilleggsmoduler </a:t>
            </a:r>
          </a:p>
          <a:p>
            <a:pPr marL="514350" lvl="0" indent="-514350">
              <a:buAutoNum type="arabicPeriod"/>
            </a:pPr>
            <a:r>
              <a:rPr lang="nb-NO" sz="1200" dirty="0" smtClean="0">
                <a:solidFill>
                  <a:srgbClr val="0082B9"/>
                </a:solidFill>
              </a:rPr>
              <a:t>Følgegrupper - ‘Hvordan opprette </a:t>
            </a:r>
            <a:r>
              <a:rPr lang="nb-NO" sz="1200" dirty="0" err="1" smtClean="0">
                <a:solidFill>
                  <a:srgbClr val="0082B9"/>
                </a:solidFill>
              </a:rPr>
              <a:t>gåbusser</a:t>
            </a:r>
            <a:r>
              <a:rPr lang="nb-NO" sz="1200" dirty="0" smtClean="0">
                <a:solidFill>
                  <a:srgbClr val="0082B9"/>
                </a:solidFill>
              </a:rPr>
              <a:t> på 1, 2, 3’.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b-NO" sz="1200" dirty="0" smtClean="0">
                <a:solidFill>
                  <a:srgbClr val="0082B9"/>
                </a:solidFill>
              </a:rPr>
              <a:t>Fysisk tilrettelegging gjennom sykkelstativ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b-NO" sz="1200" dirty="0" smtClean="0">
                <a:solidFill>
                  <a:srgbClr val="0082B9"/>
                </a:solidFill>
              </a:rPr>
              <a:t>Restriksjoner på bilkjøring fram til skolen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b-NO" sz="1200" dirty="0" smtClean="0">
                <a:solidFill>
                  <a:srgbClr val="0082B9"/>
                </a:solidFill>
              </a:rPr>
              <a:t>Heve restriksjoner på sykling på utvalgte skoler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b-NO" sz="1200" dirty="0" err="1" smtClean="0">
                <a:solidFill>
                  <a:srgbClr val="0082B9"/>
                </a:solidFill>
              </a:rPr>
              <a:t>Gamification</a:t>
            </a:r>
            <a:r>
              <a:rPr lang="nb-NO" sz="1200" dirty="0" smtClean="0">
                <a:solidFill>
                  <a:srgbClr val="0082B9"/>
                </a:solidFill>
              </a:rPr>
              <a:t>: Trafikkagenten-</a:t>
            </a:r>
            <a:r>
              <a:rPr lang="nb-NO" sz="1200" dirty="0" err="1" smtClean="0">
                <a:solidFill>
                  <a:srgbClr val="0082B9"/>
                </a:solidFill>
              </a:rPr>
              <a:t>app</a:t>
            </a:r>
            <a:r>
              <a:rPr lang="nb-NO" sz="1200" dirty="0" smtClean="0">
                <a:solidFill>
                  <a:srgbClr val="0082B9"/>
                </a:solidFill>
              </a:rPr>
              <a:t> på utvalgte skoler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4489C-3538-4301-AC0B-4146D57C34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57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Mulighet for å få større oppslutning</a:t>
            </a:r>
            <a:r>
              <a:rPr lang="nb-NO" baseline="0" dirty="0" smtClean="0"/>
              <a:t> om </a:t>
            </a:r>
            <a:r>
              <a:rPr lang="nb-NO" baseline="0" dirty="0" err="1" smtClean="0"/>
              <a:t>mobilitetsuka</a:t>
            </a:r>
            <a:r>
              <a:rPr lang="nb-NO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En unik sjanse for å nå et stort antall barn og unge 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Barn og unge kan være pådrivere også i egen familie – for de voksne spesielt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DBE4-7FB6-4E73-8D85-E19030F4C08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8583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Informasjon til skoler, rekruttering av skoler. Ufarliggjøre deltakelse. Våre frivillige skal bidra flere</a:t>
            </a:r>
            <a:r>
              <a:rPr lang="nb-NO" baseline="0" dirty="0" smtClean="0"/>
              <a:t> steder. Enkel pakke å ‘selge’. Mye er gjort for dere, om det er behov for lokal tilpasning skal det være rom for det.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For eksempel lokal premiering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4489C-3538-4301-AC0B-4146D57C34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37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DBE4-7FB6-4E73-8D85-E19030F4C08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4211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DBE4-7FB6-4E73-8D85-E19030F4C08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818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Blekkulf 1992</a:t>
            </a:r>
          </a:p>
          <a:p>
            <a:r>
              <a:rPr lang="nb-NO" dirty="0" smtClean="0"/>
              <a:t>Fokusendring</a:t>
            </a:r>
            <a:r>
              <a:rPr lang="nb-NO" baseline="0" dirty="0" smtClean="0"/>
              <a:t> i 2006, navne- og konseptendring </a:t>
            </a:r>
          </a:p>
          <a:p>
            <a:r>
              <a:rPr lang="nb-NO" dirty="0" smtClean="0"/>
              <a:t>Fokus på barnet som endringsskaper </a:t>
            </a:r>
          </a:p>
          <a:p>
            <a:r>
              <a:rPr lang="nb-NO" dirty="0" smtClean="0"/>
              <a:t>Selvstendig</a:t>
            </a:r>
            <a:r>
              <a:rPr lang="nb-NO" baseline="0" dirty="0" smtClean="0"/>
              <a:t> organisasjon 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DBE4-7FB6-4E73-8D85-E19030F4C08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2006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baseline="0" dirty="0" smtClean="0"/>
              <a:t>Medlemsmasse.</a:t>
            </a:r>
            <a:r>
              <a:rPr lang="nb-NO" baseline="0" dirty="0" smtClean="0"/>
              <a:t> Ca. 4000 medlemmer. Vi når </a:t>
            </a:r>
            <a:r>
              <a:rPr lang="nb-NO" baseline="0" dirty="0" err="1" smtClean="0"/>
              <a:t>ca</a:t>
            </a:r>
            <a:r>
              <a:rPr lang="nb-NO" baseline="0" dirty="0" smtClean="0"/>
              <a:t> 6000 barn.  </a:t>
            </a:r>
          </a:p>
          <a:p>
            <a:endParaRPr lang="nb-NO" dirty="0" smtClean="0"/>
          </a:p>
          <a:p>
            <a:pPr lvl="0"/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Kapasitetsbygging lokalt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Vi er tilstede over hele landet, men ønsker flere aktive lokallag.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Demokratiopplæring. Opplæring av voksne. Større utnyttelse av frivillig potensiale. 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Kommunikasjon/meningsbærer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vi kommuniserer miljø og klima til barn på en forståelig måte. Vi er relevante for voksne.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4489C-3538-4301-AC0B-4146D57C34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1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Rikt (og rettferdig) dyreliv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Artsmangfold, truede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dyrearter og planter. Bier/Humler.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Skogsbevaring (særlig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palmeolje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ren natur, ingen forsøpling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(strandrydding)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4489C-3538-4301-AC0B-4146D57C34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0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Kosthold – mindre kjøtt, mer økologisk </a:t>
            </a:r>
          </a:p>
          <a:p>
            <a:pPr lvl="0"/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Batterijakten,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rettet mot skoleverket og 4. klassinger. Svært populær kampanje. Noe større satsing i år, blant annet med Andreas Wahl som frontfigur.</a:t>
            </a:r>
          </a:p>
          <a:p>
            <a:pPr lvl="0"/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(Varta,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Elretur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Clas Ohlson): 80 tonn innsamlede batterier, kåret en vinner i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forigårs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4489C-3538-4301-AC0B-4146D57C34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10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Forurensing, forsøpling og klima</a:t>
            </a:r>
          </a:p>
          <a:p>
            <a:pPr marL="171450" lvl="0" indent="-171450">
              <a:buFontTx/>
              <a:buChar char="-"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 energi</a:t>
            </a:r>
            <a:endParaRPr lang="nb-N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Energisparing </a:t>
            </a:r>
          </a:p>
          <a:p>
            <a:pPr marL="171450" lvl="0" indent="-171450">
              <a:buFontTx/>
              <a:buChar char="-"/>
            </a:pP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ransport: veldig viktig for miljøagentene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transport i Norge er så miljøvennlig som mulig. Promoterer derfor gåing, sykling og kollektivt. </a:t>
            </a:r>
          </a:p>
          <a:p>
            <a:pPr marL="171450" lvl="0" indent="-171450">
              <a:buFontTx/>
              <a:buChar char="-"/>
            </a:pP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Barnas klimapanel har som krav at det skal bli enklere og billigere å velge miljøvennlig transport </a:t>
            </a:r>
          </a:p>
          <a:p>
            <a:pPr marL="171450" lvl="0" indent="-171450">
              <a:buFontTx/>
              <a:buChar char="-"/>
            </a:pPr>
            <a:endParaRPr lang="nb-N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av de fire resolusjonene fra siste årsmøte gikk nettopp på transport.</a:t>
            </a:r>
          </a:p>
          <a:p>
            <a:pPr marL="171450" lvl="0" indent="-171450">
              <a:buFontTx/>
              <a:buChar char="-"/>
            </a:pP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err="1" smtClean="0"/>
              <a:t>Gå-til-skolen</a:t>
            </a:r>
            <a:r>
              <a:rPr lang="en-US" dirty="0" smtClean="0"/>
              <a:t> / </a:t>
            </a:r>
            <a:r>
              <a:rPr lang="en-US" dirty="0" err="1" smtClean="0"/>
              <a:t>Beintøft</a:t>
            </a:r>
            <a:r>
              <a:rPr lang="en-US" dirty="0" smtClean="0"/>
              <a:t>. </a:t>
            </a:r>
            <a:r>
              <a:rPr lang="en-US" dirty="0" err="1" smtClean="0"/>
              <a:t>Stor</a:t>
            </a:r>
            <a:r>
              <a:rPr lang="en-US" dirty="0" smtClean="0"/>
              <a:t> </a:t>
            </a:r>
            <a:r>
              <a:rPr lang="en-US" dirty="0" err="1" smtClean="0"/>
              <a:t>kampanje</a:t>
            </a:r>
            <a:r>
              <a:rPr lang="en-US" baseline="0" dirty="0" smtClean="0"/>
              <a:t> mot </a:t>
            </a:r>
            <a:r>
              <a:rPr lang="en-US" baseline="0" dirty="0" err="1" smtClean="0"/>
              <a:t>grunnskolen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Større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satsing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2015.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mål</a:t>
            </a:r>
            <a:r>
              <a:rPr lang="en-US" baseline="0" dirty="0" smtClean="0"/>
              <a:t> å </a:t>
            </a:r>
            <a:r>
              <a:rPr lang="en-US" baseline="0" dirty="0" err="1" smtClean="0"/>
              <a:t>bli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størst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viktigst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gå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sykle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skolen-kampanjer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Noe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økonomisk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støtte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</a:t>
            </a:r>
            <a:r>
              <a:rPr lang="en-US" baseline="0" dirty="0" smtClean="0"/>
              <a:t> Sparebank1 </a:t>
            </a:r>
            <a:r>
              <a:rPr lang="en-US" baseline="0" dirty="0" err="1" smtClean="0"/>
              <a:t>Forsikring</a:t>
            </a:r>
            <a:r>
              <a:rPr lang="en-US" baseline="0" dirty="0" smtClean="0"/>
              <a:t>. Nye </a:t>
            </a:r>
            <a:r>
              <a:rPr lang="en-US" baseline="0" dirty="0" err="1" smtClean="0"/>
              <a:t>kommersielle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partnere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være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interessant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4489C-3538-4301-AC0B-4146D57C34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97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>
                <a:solidFill>
                  <a:srgbClr val="0082B9"/>
                </a:solidFill>
              </a:rPr>
              <a:t>Utvikling av en kunnskapsbasert kampanje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1" smtClean="0">
                <a:solidFill>
                  <a:srgbClr val="0082B9"/>
                </a:solidFill>
              </a:rPr>
              <a:t>Nasjonal konkurranse</a:t>
            </a:r>
          </a:p>
          <a:p>
            <a:pPr marL="342900" indent="-342900">
              <a:buFontTx/>
              <a:buChar char="-"/>
            </a:pPr>
            <a:r>
              <a:rPr lang="nb-NO" sz="1200" dirty="0" smtClean="0">
                <a:solidFill>
                  <a:srgbClr val="0082B9"/>
                </a:solidFill>
              </a:rPr>
              <a:t>Lokal og regional </a:t>
            </a:r>
            <a:r>
              <a:rPr lang="nb-NO" sz="1200" dirty="0" smtClean="0">
                <a:solidFill>
                  <a:srgbClr val="E6332A"/>
                </a:solidFill>
              </a:rPr>
              <a:t>forankring</a:t>
            </a:r>
            <a:r>
              <a:rPr lang="nb-NO" sz="1200" dirty="0" smtClean="0">
                <a:solidFill>
                  <a:srgbClr val="C00000"/>
                </a:solidFill>
              </a:rPr>
              <a:t>  </a:t>
            </a:r>
            <a:r>
              <a:rPr lang="nb-NO" sz="1200" dirty="0" smtClean="0">
                <a:solidFill>
                  <a:srgbClr val="0082B9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nb-NO" sz="1200" dirty="0" smtClean="0">
                <a:solidFill>
                  <a:srgbClr val="0082B9"/>
                </a:solidFill>
              </a:rPr>
              <a:t>Visualisering av innspart CO₂ - tydelig miljøbudskap </a:t>
            </a:r>
          </a:p>
          <a:p>
            <a:pPr marL="342900" lvl="0" indent="-342900">
              <a:buFontTx/>
              <a:buChar char="-"/>
            </a:pPr>
            <a:r>
              <a:rPr lang="nb-NO" sz="1200" dirty="0" smtClean="0">
                <a:solidFill>
                  <a:srgbClr val="0082B9"/>
                </a:solidFill>
              </a:rPr>
              <a:t>Tilpassing til forskjellige målgrupper</a:t>
            </a:r>
          </a:p>
          <a:p>
            <a:pPr marL="342900" lvl="0" indent="-342900">
              <a:buFontTx/>
              <a:buChar char="-"/>
            </a:pPr>
            <a:r>
              <a:rPr lang="nb-NO" sz="1200" dirty="0" smtClean="0">
                <a:solidFill>
                  <a:srgbClr val="0082B9"/>
                </a:solidFill>
              </a:rPr>
              <a:t>Kompetansemåltilpassede oppgaver om luftforurensing og klimaforandringer </a:t>
            </a:r>
            <a:r>
              <a:rPr lang="nb-NO" sz="1400" u="sng" dirty="0" smtClean="0">
                <a:solidFill>
                  <a:srgbClr val="0082B9"/>
                </a:solidFill>
              </a:rPr>
              <a:t>www.beintøft.no</a:t>
            </a:r>
            <a:r>
              <a:rPr lang="nb-NO" sz="1400" dirty="0" smtClean="0">
                <a:solidFill>
                  <a:srgbClr val="0082B9"/>
                </a:solidFill>
              </a:rPr>
              <a:t> </a:t>
            </a:r>
            <a:endParaRPr lang="nb-NO" noProof="1" smtClean="0">
              <a:solidFill>
                <a:srgbClr val="0082B9"/>
              </a:solidFill>
            </a:endParaRPr>
          </a:p>
          <a:p>
            <a:pPr marL="0" indent="0">
              <a:buFontTx/>
              <a:buNone/>
            </a:pPr>
            <a:endParaRPr lang="nb-NO" sz="1200" dirty="0" smtClean="0">
              <a:solidFill>
                <a:srgbClr val="0082B9"/>
              </a:solidFill>
            </a:endParaRPr>
          </a:p>
          <a:p>
            <a:pPr marL="0" indent="0">
              <a:buFontTx/>
              <a:buNone/>
            </a:pPr>
            <a:endParaRPr lang="nb-NO" sz="1200" dirty="0" smtClean="0">
              <a:solidFill>
                <a:srgbClr val="0082B9"/>
              </a:solidFill>
            </a:endParaRPr>
          </a:p>
          <a:p>
            <a:pPr marL="0" indent="0">
              <a:buFontTx/>
              <a:buNone/>
            </a:pPr>
            <a:endParaRPr lang="nb-NO" sz="1200" dirty="0" smtClean="0">
              <a:solidFill>
                <a:srgbClr val="0082B9"/>
              </a:solidFill>
            </a:endParaRPr>
          </a:p>
          <a:p>
            <a:pPr marL="0" indent="0">
              <a:buFontTx/>
              <a:buNone/>
            </a:pPr>
            <a:endParaRPr lang="nb-NO" sz="1200" dirty="0" smtClean="0">
              <a:solidFill>
                <a:srgbClr val="0082B9"/>
              </a:solidFill>
            </a:endParaRP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4489C-3538-4301-AC0B-4146D57C34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4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dirty="0" smtClean="0">
                <a:latin typeface="TradeGothic"/>
              </a:rPr>
              <a:t>80 % går, sykler og reiser kollektivt i påfølgende evalueringsperiode.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dirty="0" smtClean="0">
                <a:latin typeface="TradeGothic"/>
              </a:rPr>
              <a:t>Luften på skoleveien blir merkbart bedre.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dirty="0" smtClean="0">
                <a:latin typeface="TradeGothic"/>
              </a:rPr>
              <a:t>300 skoler, 30 000 elever.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dirty="0" smtClean="0">
                <a:latin typeface="TradeGothic"/>
              </a:rPr>
              <a:t>Involverte Miljøagentene-lokallag, 500 nye medlemmer i Miljøagentene.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4489C-3538-4301-AC0B-4146D57C34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97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Konsept:</a:t>
            </a:r>
            <a:r>
              <a:rPr lang="nb-NO" baseline="0" dirty="0" smtClean="0"/>
              <a:t> Grunnpakke</a:t>
            </a:r>
          </a:p>
          <a:p>
            <a:r>
              <a:rPr lang="nb-NO" baseline="0" dirty="0" smtClean="0"/>
              <a:t>Nasjonal konkurranse </a:t>
            </a:r>
          </a:p>
          <a:p>
            <a:r>
              <a:rPr lang="nb-NO" baseline="0" dirty="0" smtClean="0"/>
              <a:t>Mellom klasser </a:t>
            </a:r>
          </a:p>
          <a:p>
            <a:r>
              <a:rPr lang="nb-NO" baseline="0" dirty="0" smtClean="0"/>
              <a:t>Gå til Paris – til klimatoppmøtet </a:t>
            </a:r>
          </a:p>
          <a:p>
            <a:pPr lvl="0"/>
            <a:endParaRPr lang="nb-N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Nettside: 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Treffe hovedmålgruppen og for at budskapet fremmes tydelig. 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 ‘poengsystemet’ vil fungere som motivasjon under konkurransen.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Oppgaver som nøkler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luftforurensing og klimaforandringer som treffer de ulike aldersgruppene på barneskolen. 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Læreren registrerer turene til skolen klassevis på www.beintøft.no. 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Informasjon til foreldre og skole </a:t>
            </a:r>
          </a:p>
          <a:p>
            <a:pPr marL="0" indent="0">
              <a:buFontTx/>
              <a:buNone/>
            </a:pPr>
            <a:r>
              <a:rPr lang="nb-NO" sz="1200" dirty="0" smtClean="0">
                <a:solidFill>
                  <a:srgbClr val="0082B9"/>
                </a:solidFill>
              </a:rPr>
              <a:t>Skoleledelse, lærere og foresattes </a:t>
            </a:r>
            <a:r>
              <a:rPr lang="nb-NO" sz="1200" dirty="0" smtClean="0">
                <a:solidFill>
                  <a:srgbClr val="E6332A"/>
                </a:solidFill>
              </a:rPr>
              <a:t>engasjement</a:t>
            </a:r>
            <a:r>
              <a:rPr lang="nb-NO" sz="1200" dirty="0" smtClean="0">
                <a:solidFill>
                  <a:srgbClr val="0082B9"/>
                </a:solidFill>
              </a:rPr>
              <a:t> avgjørende </a:t>
            </a:r>
          </a:p>
          <a:p>
            <a:pPr marL="0" indent="0">
              <a:buFontTx/>
              <a:buNone/>
            </a:pPr>
            <a:r>
              <a:rPr lang="nb-NO" sz="1200" dirty="0" smtClean="0">
                <a:solidFill>
                  <a:srgbClr val="0082B9"/>
                </a:solidFill>
              </a:rPr>
              <a:t>Tidlig </a:t>
            </a:r>
            <a:r>
              <a:rPr lang="nb-NO" sz="1200" dirty="0" smtClean="0">
                <a:solidFill>
                  <a:srgbClr val="E6332A"/>
                </a:solidFill>
              </a:rPr>
              <a:t>involvering</a:t>
            </a:r>
            <a:r>
              <a:rPr lang="nb-NO" sz="1200" dirty="0" smtClean="0">
                <a:solidFill>
                  <a:srgbClr val="0082B9"/>
                </a:solidFill>
              </a:rPr>
              <a:t> av foresatte</a:t>
            </a:r>
          </a:p>
          <a:p>
            <a:pPr marL="0" indent="0">
              <a:buFontTx/>
              <a:buNone/>
            </a:pPr>
            <a:r>
              <a:rPr lang="nb-NO" sz="1200" dirty="0" smtClean="0">
                <a:solidFill>
                  <a:srgbClr val="0082B9"/>
                </a:solidFill>
              </a:rPr>
              <a:t>Informasjonsskriv, foreldremøter, nettsider, tradisjonelle og sosiale medier</a:t>
            </a:r>
          </a:p>
          <a:p>
            <a:pPr marL="0" indent="0">
              <a:buFontTx/>
              <a:buNone/>
            </a:pPr>
            <a:endParaRPr lang="nb-NO" sz="1200" dirty="0" smtClean="0">
              <a:solidFill>
                <a:srgbClr val="0082B9"/>
              </a:solidFill>
            </a:endParaRP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Miljøagentene vil utarbeide et informasjonsskriv til foreldre som skolene deler ut.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Miljøagentene vil oppfordre alle skoler til å gi ut ekstra informasjon, både som ranselpost og på foreldremøter. </a:t>
            </a:r>
          </a:p>
          <a:p>
            <a:pPr lvl="0"/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4489C-3538-4301-AC0B-4146D57C34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1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69"/>
          <p:cNvSpPr/>
          <p:nvPr userDrawn="1"/>
        </p:nvSpPr>
        <p:spPr>
          <a:xfrm>
            <a:off x="4951280" y="-21513"/>
            <a:ext cx="2899040" cy="222744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F:\Dropbox - kopi 2015-02-17\LOGO\Logor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31" y="201499"/>
            <a:ext cx="2473938" cy="181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2FB5AFD-D735-4504-A039-ADEBB6448D55}" type="datetime4">
              <a:rPr lang="en-US" smtClean="0"/>
              <a:pPr/>
              <a:t>June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B5C8118-FB93-4E87-B380-0175F2FE2167}" type="datetime4">
              <a:rPr lang="en-US" smtClean="0"/>
              <a:pPr/>
              <a:t>June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037252" cy="35089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7" name="Rectangle 69"/>
          <p:cNvSpPr/>
          <p:nvPr userDrawn="1"/>
        </p:nvSpPr>
        <p:spPr>
          <a:xfrm>
            <a:off x="4902916" y="-28600"/>
            <a:ext cx="2899040" cy="822496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2" descr="F:\Dropbox - kopi 2015-02-17\LOGO\logo-miljoagentene-alf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669" y="63691"/>
            <a:ext cx="2735533" cy="6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3" name="Rectangle 69"/>
          <p:cNvSpPr/>
          <p:nvPr userDrawn="1"/>
        </p:nvSpPr>
        <p:spPr>
          <a:xfrm>
            <a:off x="5008182" y="-21511"/>
            <a:ext cx="2899040" cy="822496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F:\Dropbox - kopi 2015-02-17\LOGO\logo-miljoagentene-alf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35" y="70780"/>
            <a:ext cx="2735533" cy="6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 userDrawn="1"/>
        </p:nvSpPr>
        <p:spPr>
          <a:xfrm>
            <a:off x="5341318" y="-21511"/>
            <a:ext cx="2899040" cy="822496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9"/>
          <p:cNvSpPr/>
          <p:nvPr userDrawn="1"/>
        </p:nvSpPr>
        <p:spPr>
          <a:xfrm>
            <a:off x="751750" y="6190902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ate Placeholder 3"/>
          <p:cNvSpPr txBox="1">
            <a:spLocks/>
          </p:cNvSpPr>
          <p:nvPr userDrawn="1"/>
        </p:nvSpPr>
        <p:spPr>
          <a:xfrm>
            <a:off x="2187896" y="65503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5"/>
          <p:cNvSpPr txBox="1">
            <a:spLocks/>
          </p:cNvSpPr>
          <p:nvPr userDrawn="1"/>
        </p:nvSpPr>
        <p:spPr>
          <a:xfrm>
            <a:off x="839604" y="6550312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37D5FE-740C-46F5-801A-FA5477D9711F}" type="slidenum">
              <a:rPr lang="en-US" sz="1000" smtClean="0">
                <a:solidFill>
                  <a:schemeClr val="accent2"/>
                </a:solidFill>
              </a:rPr>
              <a:pPr/>
              <a:t>‹#›</a:t>
            </a:fld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9344" y="6227917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26" name="Picture 2" descr="F:\Dropbox - kopi 2015-02-17\LOGO\logo-miljoagentene-alfa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71" y="70780"/>
            <a:ext cx="2735533" cy="6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nniken@miljoagentene.n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eint&#248;ft.n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powerpointbilder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72" y="-129341"/>
            <a:ext cx="9174007" cy="71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/>
          <a:stretch/>
        </p:blipFill>
        <p:spPr>
          <a:xfrm>
            <a:off x="1811165" y="95002"/>
            <a:ext cx="5325905" cy="663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Fra rapporten «Trafikkopplæring fra vugge til rat». </a:t>
            </a:r>
            <a:endParaRPr lang="en-US" dirty="0"/>
          </a:p>
        </p:txBody>
      </p:sp>
      <p:pic>
        <p:nvPicPr>
          <p:cNvPr id="3" name="Plassholder for innho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57" y="2251518"/>
            <a:ext cx="3081338" cy="2169372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843457" y="1909286"/>
            <a:ext cx="34780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+mj-lt"/>
              <a:buAutoNum type="arabicPeriod"/>
            </a:pPr>
            <a:r>
              <a:rPr lang="nb-NO" sz="2000" i="1" dirty="0">
                <a:latin typeface="TradeGothic"/>
              </a:rPr>
              <a:t>Enkle, konkrete og tydelige tema gir best resultat</a:t>
            </a:r>
            <a:r>
              <a:rPr lang="nb-NO" sz="2000" b="1" dirty="0">
                <a:latin typeface="TradeGothic"/>
              </a:rPr>
              <a:t>.</a:t>
            </a:r>
            <a:r>
              <a:rPr lang="nb-NO" sz="2000" i="1" dirty="0">
                <a:latin typeface="TradeGothic"/>
              </a:rPr>
              <a:t> </a:t>
            </a:r>
            <a:endParaRPr lang="nb-NO" sz="2000" i="1" dirty="0" smtClean="0">
              <a:latin typeface="TradeGothic"/>
            </a:endParaRPr>
          </a:p>
          <a:p>
            <a:pPr lvl="0">
              <a:buFont typeface="+mj-lt"/>
              <a:buAutoNum type="arabicPeriod"/>
            </a:pPr>
            <a:endParaRPr lang="nb-NO" sz="2000" dirty="0">
              <a:latin typeface="TradeGothic"/>
            </a:endParaRPr>
          </a:p>
          <a:p>
            <a:pPr lvl="0">
              <a:buFont typeface="+mj-lt"/>
              <a:buAutoNum type="arabicPeriod"/>
            </a:pPr>
            <a:r>
              <a:rPr lang="nb-NO" sz="2000" b="1" i="1" dirty="0">
                <a:latin typeface="TradeGothic"/>
              </a:rPr>
              <a:t>Små grupper og personlig formidling er mest effektivt</a:t>
            </a:r>
            <a:r>
              <a:rPr lang="nb-NO" sz="2000" b="1" i="1" dirty="0" smtClean="0">
                <a:latin typeface="TradeGothic"/>
              </a:rPr>
              <a:t>.</a:t>
            </a:r>
          </a:p>
          <a:p>
            <a:pPr lvl="0">
              <a:buFont typeface="+mj-lt"/>
              <a:buAutoNum type="arabicPeriod"/>
            </a:pPr>
            <a:endParaRPr lang="nb-NO" sz="2000" b="1" dirty="0">
              <a:latin typeface="TradeGothic"/>
            </a:endParaRPr>
          </a:p>
          <a:p>
            <a:pPr lvl="0">
              <a:buFont typeface="+mj-lt"/>
              <a:buAutoNum type="arabicPeriod"/>
            </a:pPr>
            <a:r>
              <a:rPr lang="nb-NO" sz="2000" i="1" dirty="0">
                <a:latin typeface="TradeGothic"/>
              </a:rPr>
              <a:t>Foreldrenes rolle må ikke undervurderes. </a:t>
            </a:r>
            <a:endParaRPr lang="nb-NO" sz="2000" i="1" dirty="0" smtClean="0">
              <a:latin typeface="TradeGothic"/>
            </a:endParaRPr>
          </a:p>
          <a:p>
            <a:pPr lvl="0">
              <a:buFont typeface="+mj-lt"/>
              <a:buAutoNum type="arabicPeriod"/>
            </a:pPr>
            <a:endParaRPr lang="nb-NO" sz="2000" dirty="0">
              <a:latin typeface="TradeGothic"/>
            </a:endParaRPr>
          </a:p>
          <a:p>
            <a:pPr lvl="0">
              <a:buFont typeface="+mj-lt"/>
              <a:buAutoNum type="arabicPeriod"/>
            </a:pPr>
            <a:r>
              <a:rPr lang="nb-NO" sz="2000" i="1" dirty="0">
                <a:latin typeface="TradeGothic"/>
              </a:rPr>
              <a:t>Synliggjøre resultat av innsats.</a:t>
            </a:r>
            <a:endParaRPr lang="nb-NO" sz="2000" dirty="0">
              <a:latin typeface="TradeGothic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379" y="946035"/>
            <a:ext cx="696223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60" y="865133"/>
            <a:ext cx="8051471" cy="5060769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7562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Gruppediskusjon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36446" y="160512"/>
            <a:ext cx="386794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nb-NO" sz="2400" dirty="0">
              <a:latin typeface="TradeGothic"/>
            </a:endParaRPr>
          </a:p>
          <a:p>
            <a:pPr marL="514350" indent="-514350">
              <a:buFont typeface="+mj-lt"/>
              <a:buAutoNum type="arabicPeriod"/>
            </a:pPr>
            <a:r>
              <a:rPr lang="nb-NO" sz="2400" dirty="0" smtClean="0">
                <a:latin typeface="TradeGothic"/>
              </a:rPr>
              <a:t>Hvordan </a:t>
            </a:r>
            <a:r>
              <a:rPr lang="nb-NO" sz="2400" dirty="0">
                <a:latin typeface="TradeGothic"/>
              </a:rPr>
              <a:t>gå fram for å få med skolene? </a:t>
            </a:r>
            <a:endParaRPr lang="nb-NO" sz="2400" dirty="0" smtClean="0">
              <a:latin typeface="TradeGothic"/>
            </a:endParaRPr>
          </a:p>
          <a:p>
            <a:pPr marL="514350" indent="-514350">
              <a:buFont typeface="+mj-lt"/>
              <a:buAutoNum type="arabicPeriod"/>
            </a:pPr>
            <a:endParaRPr lang="nb-NO" sz="2400" dirty="0" smtClean="0">
              <a:latin typeface="TradeGothic"/>
            </a:endParaRPr>
          </a:p>
          <a:p>
            <a:pPr marL="514350" indent="-514350">
              <a:buFont typeface="+mj-lt"/>
              <a:buAutoNum type="arabicPeriod"/>
            </a:pPr>
            <a:r>
              <a:rPr lang="nb-NO" sz="2400" dirty="0" smtClean="0">
                <a:latin typeface="TradeGothic"/>
              </a:rPr>
              <a:t>Hvordan inkludere foresatte på en god måte?</a:t>
            </a:r>
          </a:p>
          <a:p>
            <a:pPr marL="514350" indent="-514350">
              <a:buFont typeface="+mj-lt"/>
              <a:buAutoNum type="arabicPeriod"/>
            </a:pPr>
            <a:endParaRPr lang="nb-NO" sz="2400" dirty="0" smtClean="0">
              <a:latin typeface="TradeGothic"/>
            </a:endParaRPr>
          </a:p>
          <a:p>
            <a:pPr marL="514350" indent="-514350">
              <a:buFont typeface="+mj-lt"/>
              <a:buAutoNum type="arabicPeriod"/>
            </a:pPr>
            <a:r>
              <a:rPr lang="nb-NO" sz="2400" dirty="0" smtClean="0">
                <a:latin typeface="TradeGothic"/>
              </a:rPr>
              <a:t>Finnes </a:t>
            </a:r>
            <a:r>
              <a:rPr lang="nb-NO" sz="2400" dirty="0">
                <a:latin typeface="TradeGothic"/>
              </a:rPr>
              <a:t>det andre relevante aktører som bør inkluderes? </a:t>
            </a:r>
            <a:endParaRPr lang="nb-NO" sz="2400" dirty="0" smtClean="0">
              <a:latin typeface="TradeGothic"/>
            </a:endParaRPr>
          </a:p>
          <a:p>
            <a:pPr marL="514350" indent="-514350">
              <a:buFont typeface="+mj-lt"/>
              <a:buAutoNum type="arabicPeriod"/>
            </a:pPr>
            <a:endParaRPr lang="nb-NO" sz="2400" dirty="0">
              <a:latin typeface="TradeGothic"/>
            </a:endParaRPr>
          </a:p>
          <a:p>
            <a:pPr marL="514350" indent="-514350">
              <a:buFont typeface="+mj-lt"/>
              <a:buAutoNum type="arabicPeriod"/>
            </a:pPr>
            <a:r>
              <a:rPr lang="nb-NO" sz="2400" dirty="0" smtClean="0">
                <a:latin typeface="TradeGothic"/>
              </a:rPr>
              <a:t>Forslag til fellesarrangement for </a:t>
            </a:r>
            <a:r>
              <a:rPr lang="nb-NO" sz="2400" dirty="0">
                <a:latin typeface="TradeGothic"/>
              </a:rPr>
              <a:t>Beintøft og </a:t>
            </a:r>
            <a:r>
              <a:rPr lang="nb-NO" sz="2400" dirty="0" err="1">
                <a:latin typeface="TradeGothic"/>
              </a:rPr>
              <a:t>Mobilitetsuka</a:t>
            </a:r>
            <a:r>
              <a:rPr lang="nb-NO" sz="2400" dirty="0">
                <a:latin typeface="TradeGothic"/>
              </a:rPr>
              <a:t>? </a:t>
            </a:r>
            <a:endParaRPr lang="nb-NO" sz="2400" dirty="0" smtClean="0">
              <a:latin typeface="TradeGothic"/>
            </a:endParaRPr>
          </a:p>
          <a:p>
            <a:endParaRPr lang="nb-NO" sz="2800" dirty="0">
              <a:latin typeface="TradeGothic"/>
            </a:endParaRPr>
          </a:p>
        </p:txBody>
      </p:sp>
      <p:pic>
        <p:nvPicPr>
          <p:cNvPr id="5" name="Plassholder for innhold 2" descr="040612_Miljoagentene_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r="1650"/>
          <a:stretch>
            <a:fillRect/>
          </a:stretch>
        </p:blipFill>
        <p:spPr>
          <a:xfrm>
            <a:off x="4706331" y="1105515"/>
            <a:ext cx="4038600" cy="4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Oppsummering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1223320" y="2302646"/>
            <a:ext cx="7129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000" dirty="0" smtClean="0"/>
              <a:t>Kontakt: </a:t>
            </a:r>
          </a:p>
          <a:p>
            <a:r>
              <a:rPr lang="nb-NO" sz="4000" dirty="0" smtClean="0">
                <a:hlinkClick r:id="rId3"/>
              </a:rPr>
              <a:t>anniken@miljoagentene.no</a:t>
            </a:r>
            <a:r>
              <a:rPr lang="nb-NO" sz="4000" dirty="0" smtClean="0"/>
              <a:t> </a:t>
            </a:r>
            <a:r>
              <a:rPr lang="nb-NO" sz="4000" dirty="0"/>
              <a:t>98455628 </a:t>
            </a:r>
            <a:endParaRPr lang="nb-NO" sz="4000" dirty="0" smtClean="0"/>
          </a:p>
          <a:p>
            <a:endParaRPr lang="nb-NO" sz="4000" dirty="0"/>
          </a:p>
          <a:p>
            <a:r>
              <a:rPr lang="nb-NO" sz="3200" dirty="0" smtClean="0">
                <a:hlinkClick r:id="rId4"/>
              </a:rPr>
              <a:t>www.beintøft.no</a:t>
            </a:r>
            <a:r>
              <a:rPr lang="nb-NO" sz="3200" dirty="0" smtClean="0"/>
              <a:t> 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205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 descr="dasdsa"/>
          <p:cNvSpPr>
            <a:spLocks noGrp="1"/>
          </p:cNvSpPr>
          <p:nvPr>
            <p:ph type="ftr" sz="quarter" idx="11"/>
          </p:nvPr>
        </p:nvSpPr>
        <p:spPr>
          <a:xfrm>
            <a:off x="1993616" y="6271980"/>
            <a:ext cx="2327880" cy="276999"/>
          </a:xfrm>
        </p:spPr>
        <p:txBody>
          <a:bodyPr wrap="none">
            <a:noAutofit/>
          </a:bodyPr>
          <a:lstStyle/>
          <a:p>
            <a:r>
              <a:rPr lang="en-US" dirty="0" smtClean="0"/>
              <a:t>Fra </a:t>
            </a:r>
            <a:r>
              <a:rPr lang="en-US" dirty="0" err="1" smtClean="0"/>
              <a:t>Blekkulf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Miljøagentene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0" y="2313431"/>
            <a:ext cx="3130677" cy="234800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" name="Plassholder for innhold 6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27" y="980258"/>
            <a:ext cx="1737654" cy="4826818"/>
          </a:xfrm>
          <a:prstGeom prst="rect">
            <a:avLst/>
          </a:prstGeom>
        </p:spPr>
      </p:pic>
      <p:sp>
        <p:nvSpPr>
          <p:cNvPr id="8" name="Pil høyre 7"/>
          <p:cNvSpPr/>
          <p:nvPr/>
        </p:nvSpPr>
        <p:spPr>
          <a:xfrm>
            <a:off x="4284979" y="3205147"/>
            <a:ext cx="1330036" cy="377040"/>
          </a:xfrm>
          <a:prstGeom prst="rightArrow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1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powerpointbilder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1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powerpointbilder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1387" cy="7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powerpointbilder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5316"/>
            <a:ext cx="9186024" cy="714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powerpointbilder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5316"/>
            <a:ext cx="9167476" cy="71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260"/>
            <a:ext cx="9144000" cy="6096000"/>
          </a:xfrm>
          <a:prstGeom prst="rect">
            <a:avLst/>
          </a:prstGeom>
          <a:gradFill>
            <a:gsLst>
              <a:gs pos="0">
                <a:schemeClr val="bg2">
                  <a:shade val="94000"/>
                  <a:satMod val="114000"/>
                  <a:lumMod val="96000"/>
                </a:schemeClr>
              </a:gs>
              <a:gs pos="62000">
                <a:schemeClr val="bg2">
                  <a:tint val="92000"/>
                  <a:shade val="66000"/>
                  <a:satMod val="110000"/>
                  <a:lumMod val="80000"/>
                </a:schemeClr>
              </a:gs>
              <a:gs pos="100000">
                <a:schemeClr val="bg2">
                  <a:tint val="89000"/>
                  <a:shade val="62000"/>
                  <a:satMod val="110000"/>
                  <a:lumMod val="72000"/>
                </a:schemeClr>
              </a:gs>
            </a:gsLst>
            <a:lin ang="5400000" scaled="0"/>
          </a:gradFill>
        </p:spPr>
      </p:pic>
      <p:sp>
        <p:nvSpPr>
          <p:cNvPr id="6" name="Rektangel 5"/>
          <p:cNvSpPr/>
          <p:nvPr/>
        </p:nvSpPr>
        <p:spPr>
          <a:xfrm>
            <a:off x="243445" y="50020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TradeGothic"/>
              </a:rPr>
              <a:t>«Barn i Norge går, sykler eller reiser kollektivt til skolen. De er bevisste på konsekvensene av mye bilbruk relatert til miljø, helse og sikkerhet.»</a:t>
            </a:r>
          </a:p>
        </p:txBody>
      </p:sp>
      <p:sp>
        <p:nvSpPr>
          <p:cNvPr id="8" name="Rektangel 7"/>
          <p:cNvSpPr/>
          <p:nvPr/>
        </p:nvSpPr>
        <p:spPr>
          <a:xfrm>
            <a:off x="243445" y="671394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  <a:latin typeface="TradeGothic"/>
              </a:rPr>
              <a:t>Gå til skolen + Beintøft</a:t>
            </a:r>
            <a:r>
              <a:rPr lang="nb-NO" sz="3600" b="1" dirty="0">
                <a:solidFill>
                  <a:schemeClr val="bg1"/>
                </a:solidFill>
              </a:rPr>
              <a:t/>
            </a:r>
            <a:br>
              <a:rPr lang="nb-NO" sz="3600" b="1" dirty="0">
                <a:solidFill>
                  <a:schemeClr val="bg1"/>
                </a:solidFill>
              </a:rPr>
            </a:br>
            <a:endParaRPr lang="nb-NO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6"/>
          <a:stretch/>
        </p:blipFill>
        <p:spPr>
          <a:xfrm>
            <a:off x="0" y="0"/>
            <a:ext cx="9144000" cy="4950526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510640" y="5094512"/>
            <a:ext cx="8740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nb-NO" sz="1600" dirty="0">
                <a:latin typeface="TradeGothic"/>
              </a:rPr>
              <a:t>Endret </a:t>
            </a:r>
            <a:r>
              <a:rPr lang="nb-NO" sz="1600" dirty="0" smtClean="0">
                <a:latin typeface="TradeGothic"/>
              </a:rPr>
              <a:t>atferd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nb-NO" sz="1600" dirty="0" smtClean="0">
                <a:latin typeface="TradeGothic"/>
              </a:rPr>
              <a:t>Redusert </a:t>
            </a:r>
            <a:r>
              <a:rPr lang="nb-NO" sz="1600" dirty="0">
                <a:latin typeface="TradeGothic"/>
              </a:rPr>
              <a:t>CO₂-utslipp, </a:t>
            </a:r>
            <a:r>
              <a:rPr lang="nb-NO" sz="1600" dirty="0" smtClean="0">
                <a:latin typeface="TradeGothic"/>
              </a:rPr>
              <a:t>lavere </a:t>
            </a:r>
            <a:r>
              <a:rPr lang="nb-NO" sz="1600" dirty="0">
                <a:latin typeface="TradeGothic"/>
              </a:rPr>
              <a:t>lokale partikkel- og NO₂-nivå </a:t>
            </a:r>
            <a:endParaRPr lang="nb-NO" sz="1600" dirty="0" smtClean="0">
              <a:latin typeface="TradeGothic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nb-NO" sz="1600" dirty="0" smtClean="0">
                <a:latin typeface="TradeGothic"/>
              </a:rPr>
              <a:t>Økt </a:t>
            </a:r>
            <a:r>
              <a:rPr lang="nb-NO" sz="1600" dirty="0">
                <a:latin typeface="TradeGothic"/>
              </a:rPr>
              <a:t>miljøbevissthet hos barna og hos deres foreldre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nb-NO" sz="1600" dirty="0" smtClean="0">
                <a:latin typeface="TradeGothic"/>
              </a:rPr>
              <a:t>Deltakelse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nb-NO" sz="1600" dirty="0" smtClean="0">
                <a:latin typeface="TradeGothic"/>
              </a:rPr>
              <a:t>Forankring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78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13"/>
          <a:stretch/>
        </p:blipFill>
        <p:spPr>
          <a:xfrm>
            <a:off x="944265" y="142505"/>
            <a:ext cx="7018295" cy="649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685</Words>
  <Application>Microsoft Office PowerPoint</Application>
  <PresentationFormat>Skjermfremvisning (4:3)</PresentationFormat>
  <Paragraphs>119</Paragraphs>
  <Slides>14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TradeGothic</vt:lpstr>
      <vt:lpstr>Wingdings</vt:lpstr>
      <vt:lpstr>Wingdings 2</vt:lpstr>
      <vt:lpstr>Austin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Anniken Schwamborn</dc:creator>
  <cp:lastModifiedBy>Forsnes Kristin</cp:lastModifiedBy>
  <cp:revision>23</cp:revision>
  <cp:lastPrinted>2015-04-09T12:00:19Z</cp:lastPrinted>
  <dcterms:created xsi:type="dcterms:W3CDTF">2014-09-16T21:29:24Z</dcterms:created>
  <dcterms:modified xsi:type="dcterms:W3CDTF">2015-06-22T15:07:33Z</dcterms:modified>
</cp:coreProperties>
</file>